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57" r:id="rId3"/>
    <p:sldId id="266" r:id="rId4"/>
    <p:sldId id="258" r:id="rId5"/>
    <p:sldId id="259" r:id="rId6"/>
    <p:sldId id="260" r:id="rId7"/>
    <p:sldId id="261" r:id="rId8"/>
    <p:sldId id="262" r:id="rId9"/>
    <p:sldId id="263" r:id="rId10"/>
    <p:sldId id="264" r:id="rId11"/>
    <p:sldId id="265" r:id="rId12"/>
    <p:sldId id="267" r:id="rId13"/>
    <p:sldId id="268" r:id="rId14"/>
    <p:sldId id="269" r:id="rId15"/>
    <p:sldId id="270" r:id="rId16"/>
    <p:sldId id="271" r:id="rId17"/>
    <p:sldId id="272" r:id="rId18"/>
    <p:sldId id="291" r:id="rId19"/>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2160">
          <p15:clr>
            <a:srgbClr val="000000"/>
          </p15:clr>
        </p15:guide>
        <p15:guide id="2" pos="2880">
          <p15:clr>
            <a:srgbClr val="000000"/>
          </p15:clr>
        </p15:guide>
      </p15:sld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6" roundtripDataSignature="AMtx7mhUKczI33UIOPRs3mdc8vwjUMyyo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45" d="100"/>
          <a:sy n="45" d="100"/>
        </p:scale>
        <p:origin x="-816"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36"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 xmlns:p14="http://schemas.microsoft.com/office/powerpoint/2010/main" val="364456273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3431590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337286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3809340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1157722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1157722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4284989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2918888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3886286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830777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3028349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2459523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1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2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2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3" name="Google Shape;83;p2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1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1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3"/>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1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4"/>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1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6" name="Google Shape;36;p15"/>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5"/>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5"/>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1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3" name="Google Shape;43;p16"/>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6"/>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6"/>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1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1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1" name="Google Shape;51;p1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2" name="Google Shape;52;p17"/>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7"/>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7"/>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18"/>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8"/>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8"/>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1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3" name="Google Shape;63;p1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19"/>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9"/>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9"/>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2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0" name="Google Shape;70;p2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1" name="Google Shape;71;p20"/>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0"/>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0"/>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pic>
        <p:nvPicPr>
          <p:cNvPr id="15" name="Google Shape;15;p11"/>
          <p:cNvPicPr preferRelativeResize="0"/>
          <p:nvPr/>
        </p:nvPicPr>
        <p:blipFill rotWithShape="1">
          <a:blip r:embed="rId13">
            <a:alphaModFix/>
          </a:blip>
          <a:srcRect/>
          <a:stretch/>
        </p:blipFill>
        <p:spPr>
          <a:xfrm>
            <a:off x="15851544" y="354999"/>
            <a:ext cx="2148469" cy="1298612"/>
          </a:xfrm>
          <a:prstGeom prst="rect">
            <a:avLst/>
          </a:prstGeom>
          <a:noFill/>
          <a:ln>
            <a:noFill/>
          </a:ln>
        </p:spPr>
      </p:pic>
      <p:pic>
        <p:nvPicPr>
          <p:cNvPr id="9" name="Picture 8"/>
          <p:cNvPicPr>
            <a:picLocks noChangeAspect="1"/>
          </p:cNvPicPr>
          <p:nvPr userDrawn="1"/>
        </p:nvPicPr>
        <p:blipFill>
          <a:blip r:embed="rId14">
            <a:extLst>
              <a:ext uri="{28A0092B-C50C-407E-A947-70E740481C1C}">
                <a14:useLocalDpi xmlns="" xmlns:a14="http://schemas.microsoft.com/office/drawing/2010/main" val="0"/>
              </a:ext>
            </a:extLst>
          </a:blip>
          <a:stretch>
            <a:fillRect/>
          </a:stretch>
        </p:blipFill>
        <p:spPr>
          <a:xfrm>
            <a:off x="241298" y="223009"/>
            <a:ext cx="1308102" cy="1370891"/>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1.gif"/><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alpha val="60000"/>
          </a:schemeClr>
        </a:solidFill>
        <a:effectLst/>
      </p:bgPr>
    </p:bg>
    <p:spTree>
      <p:nvGrpSpPr>
        <p:cNvPr id="1" name="Shape 89"/>
        <p:cNvGrpSpPr/>
        <p:nvPr/>
      </p:nvGrpSpPr>
      <p:grpSpPr>
        <a:xfrm>
          <a:off x="0" y="0"/>
          <a:ext cx="0" cy="0"/>
          <a:chOff x="0" y="0"/>
          <a:chExt cx="0" cy="0"/>
        </a:xfrm>
      </p:grpSpPr>
      <p:sp>
        <p:nvSpPr>
          <p:cNvPr id="90" name="Google Shape;90;p1"/>
          <p:cNvSpPr/>
          <p:nvPr/>
        </p:nvSpPr>
        <p:spPr>
          <a:xfrm>
            <a:off x="15659100" y="0"/>
            <a:ext cx="2628900" cy="10287000"/>
          </a:xfrm>
          <a:prstGeom prst="rect">
            <a:avLst/>
          </a:prstGeom>
          <a:solidFill>
            <a:srgbClr val="F6F6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
          <p:cNvSpPr/>
          <p:nvPr/>
        </p:nvSpPr>
        <p:spPr>
          <a:xfrm>
            <a:off x="16925778" y="1904460"/>
            <a:ext cx="47771" cy="838254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2" name="Google Shape;92;p1"/>
          <p:cNvPicPr preferRelativeResize="0"/>
          <p:nvPr/>
        </p:nvPicPr>
        <p:blipFill rotWithShape="1">
          <a:blip r:embed="rId3">
            <a:alphaModFix/>
          </a:blip>
          <a:srcRect/>
          <a:stretch/>
        </p:blipFill>
        <p:spPr>
          <a:xfrm>
            <a:off x="15851544" y="354999"/>
            <a:ext cx="2148469" cy="1298612"/>
          </a:xfrm>
          <a:prstGeom prst="rect">
            <a:avLst/>
          </a:prstGeom>
          <a:noFill/>
          <a:ln>
            <a:noFill/>
          </a:ln>
        </p:spPr>
      </p:pic>
      <p:sp>
        <p:nvSpPr>
          <p:cNvPr id="93" name="Google Shape;93;p1"/>
          <p:cNvSpPr/>
          <p:nvPr/>
        </p:nvSpPr>
        <p:spPr>
          <a:xfrm>
            <a:off x="1531088" y="850604"/>
            <a:ext cx="14013712" cy="4154943"/>
          </a:xfrm>
          <a:prstGeom prst="rect">
            <a:avLst/>
          </a:prstGeom>
          <a:noFill/>
          <a:ln>
            <a:noFill/>
          </a:ln>
        </p:spPr>
        <p:txBody>
          <a:bodyPr spcFirstLastPara="1" wrap="square" lIns="91425" tIns="45700" rIns="91425" bIns="45700" anchor="t" anchorCtr="0">
            <a:spAutoFit/>
          </a:bodyPr>
          <a:lstStyle/>
          <a:p>
            <a:pPr algn="ctr"/>
            <a:r>
              <a:rPr lang="en-US" sz="6600" b="1" dirty="0" smtClean="0">
                <a:solidFill>
                  <a:srgbClr val="00B0F0"/>
                </a:solidFill>
                <a:latin typeface="Comic Sans MS" pitchFamily="66" charset="0"/>
              </a:rPr>
              <a:t>CHAPTER </a:t>
            </a:r>
            <a:r>
              <a:rPr lang="en-US" sz="6600" b="1" dirty="0" smtClean="0">
                <a:solidFill>
                  <a:srgbClr val="00B0F0"/>
                </a:solidFill>
                <a:latin typeface="Comic Sans MS" pitchFamily="66" charset="0"/>
              </a:rPr>
              <a:t>2</a:t>
            </a:r>
          </a:p>
          <a:p>
            <a:r>
              <a:rPr lang="en-US" sz="6600" b="1" dirty="0" smtClean="0">
                <a:solidFill>
                  <a:srgbClr val="00B050"/>
                </a:solidFill>
                <a:latin typeface="Comic Sans MS" pitchFamily="66" charset="0"/>
              </a:rPr>
              <a:t>BIOLOGICAL CLASSIFICATION</a:t>
            </a:r>
            <a:endParaRPr lang="en-US" sz="6600" b="1" dirty="0" smtClean="0">
              <a:solidFill>
                <a:srgbClr val="00B050"/>
              </a:solidFill>
              <a:latin typeface="Comic Sans MS" pitchFamily="66" charset="0"/>
            </a:endParaRPr>
          </a:p>
          <a:p>
            <a:r>
              <a:rPr lang="en-US" sz="6600" dirty="0" smtClean="0"/>
              <a:t/>
            </a:r>
            <a:br>
              <a:rPr lang="en-US" sz="6600" dirty="0" smtClean="0"/>
            </a:br>
            <a:endParaRPr sz="6600" b="0" i="0" u="none" strike="noStrike" cap="none">
              <a:solidFill>
                <a:schemeClr val="dk1"/>
              </a:solidFill>
              <a:latin typeface="Calibri"/>
              <a:ea typeface="Calibri"/>
              <a:cs typeface="Calibri"/>
              <a:sym typeface="Calibri"/>
            </a:endParaRPr>
          </a:p>
        </p:txBody>
      </p:sp>
      <p:sp>
        <p:nvSpPr>
          <p:cNvPr id="94" name="Google Shape;94;p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1</a:t>
            </a:fld>
            <a:endParaRPr/>
          </a:p>
        </p:txBody>
      </p:sp>
      <p:sp>
        <p:nvSpPr>
          <p:cNvPr id="7" name="Google Shape;52;p13"/>
          <p:cNvSpPr txBox="1">
            <a:spLocks/>
          </p:cNvSpPr>
          <p:nvPr/>
        </p:nvSpPr>
        <p:spPr>
          <a:xfrm>
            <a:off x="3187996" y="4703134"/>
            <a:ext cx="8677939" cy="2016643"/>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480"/>
              </a:spcBef>
              <a:spcAft>
                <a:spcPts val="0"/>
              </a:spcAft>
              <a:buClr>
                <a:srgbClr val="FF0000"/>
              </a:buClr>
              <a:buSzPts val="1450"/>
              <a:buFont typeface="Times New Roman"/>
              <a:buChar char="●"/>
              <a:tabLst/>
              <a:defRPr/>
            </a:pPr>
            <a:r>
              <a:rPr kumimoji="0" lang="en-US" sz="2400" b="1" i="0" u="none" strike="noStrike" kern="0" cap="none" spc="0" normalizeH="0" baseline="0" noProof="0" dirty="0" smtClean="0">
                <a:ln>
                  <a:noFill/>
                </a:ln>
                <a:solidFill>
                  <a:srgbClr val="FF0000"/>
                </a:solidFill>
                <a:effectLst/>
                <a:uLnTx/>
                <a:uFillTx/>
                <a:latin typeface="Times New Roman"/>
                <a:ea typeface="Times New Roman"/>
                <a:cs typeface="Times New Roman"/>
                <a:sym typeface="Times New Roman"/>
              </a:rPr>
              <a:t> </a:t>
            </a:r>
            <a:r>
              <a:rPr kumimoji="0" lang="en-US" sz="3600" b="1" i="0" u="sng" strike="noStrike" kern="0" cap="none" spc="0" normalizeH="0" baseline="0" noProof="0" dirty="0" smtClean="0">
                <a:ln>
                  <a:noFill/>
                </a:ln>
                <a:solidFill>
                  <a:srgbClr val="FF3300"/>
                </a:solidFill>
                <a:effectLst/>
                <a:uLnTx/>
                <a:uFillTx/>
                <a:latin typeface="Times New Roman"/>
                <a:ea typeface="Times New Roman"/>
                <a:cs typeface="Times New Roman"/>
                <a:sym typeface="Times New Roman"/>
              </a:rPr>
              <a:t>Class</a:t>
            </a:r>
            <a:r>
              <a:rPr kumimoji="0" lang="en-US" sz="3600" b="1" i="0" u="none" strike="noStrike" kern="0" cap="none" spc="0" normalizeH="0" baseline="0" noProof="0" dirty="0" smtClean="0">
                <a:ln>
                  <a:noFill/>
                </a:ln>
                <a:solidFill>
                  <a:srgbClr val="336600"/>
                </a:solidFill>
                <a:effectLst/>
                <a:uLnTx/>
                <a:uFillTx/>
                <a:latin typeface="Times New Roman"/>
                <a:ea typeface="Times New Roman"/>
                <a:cs typeface="Times New Roman"/>
                <a:sym typeface="Times New Roman"/>
              </a:rPr>
              <a:t>                                   </a:t>
            </a:r>
            <a:r>
              <a:rPr kumimoji="0" lang="en-US" sz="3600" b="1" i="0" u="none" strike="noStrike" kern="0" cap="none" spc="0" normalizeH="0" baseline="0" noProof="0" dirty="0" smtClean="0">
                <a:ln>
                  <a:noFill/>
                </a:ln>
                <a:solidFill>
                  <a:srgbClr val="0000FF"/>
                </a:solidFill>
                <a:effectLst/>
                <a:uLnTx/>
                <a:uFillTx/>
                <a:latin typeface="Times New Roman"/>
                <a:ea typeface="Times New Roman"/>
                <a:cs typeface="Times New Roman"/>
                <a:sym typeface="Times New Roman"/>
              </a:rPr>
              <a:t>:- </a:t>
            </a:r>
            <a:r>
              <a:rPr kumimoji="0" lang="en-US" sz="3600" b="1" i="0" u="none" strike="noStrike" kern="0" cap="none" spc="0" normalizeH="0" baseline="0" noProof="0" dirty="0" smtClean="0">
                <a:ln>
                  <a:noFill/>
                </a:ln>
                <a:solidFill>
                  <a:srgbClr val="0000FF"/>
                </a:solidFill>
                <a:effectLst/>
                <a:uLnTx/>
                <a:uFillTx/>
                <a:latin typeface="Times New Roman"/>
                <a:ea typeface="Times New Roman"/>
                <a:cs typeface="Times New Roman"/>
                <a:sym typeface="Times New Roman"/>
              </a:rPr>
              <a:t>XI</a:t>
            </a:r>
            <a:endParaRPr kumimoji="0" lang="en-US" sz="3600" b="0" i="0" u="none" strike="noStrike" kern="0" cap="none" spc="0" normalizeH="0" baseline="0" noProof="0" dirty="0" smtClean="0">
              <a:ln>
                <a:noFill/>
              </a:ln>
              <a:solidFill>
                <a:srgbClr val="FF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FF0000"/>
              </a:buClr>
              <a:buSzPts val="1450"/>
              <a:buFont typeface="Times New Roman"/>
              <a:buChar char="●"/>
              <a:tabLst/>
              <a:defRPr/>
            </a:pPr>
            <a:r>
              <a:rPr kumimoji="0" lang="en-US" sz="3600" b="1" i="0" u="none" strike="noStrike" kern="0" cap="none" spc="0" normalizeH="0" baseline="0" noProof="0" dirty="0" smtClean="0">
                <a:ln>
                  <a:noFill/>
                </a:ln>
                <a:solidFill>
                  <a:srgbClr val="FF3300"/>
                </a:solidFill>
                <a:effectLst/>
                <a:uLnTx/>
                <a:uFillTx/>
                <a:latin typeface="Times New Roman"/>
                <a:ea typeface="Times New Roman"/>
                <a:cs typeface="Times New Roman"/>
                <a:sym typeface="Times New Roman"/>
              </a:rPr>
              <a:t> </a:t>
            </a:r>
            <a:r>
              <a:rPr kumimoji="0" lang="en-US" sz="3600" b="1" i="0" u="sng" strike="noStrike" kern="0" cap="none" spc="0" normalizeH="0" baseline="0" noProof="0" dirty="0" smtClean="0">
                <a:ln>
                  <a:noFill/>
                </a:ln>
                <a:solidFill>
                  <a:srgbClr val="FF3300"/>
                </a:solidFill>
                <a:effectLst/>
                <a:uLnTx/>
                <a:uFillTx/>
                <a:latin typeface="Times New Roman"/>
                <a:ea typeface="Times New Roman"/>
                <a:cs typeface="Times New Roman"/>
                <a:sym typeface="Times New Roman"/>
              </a:rPr>
              <a:t>Subject</a:t>
            </a:r>
            <a:r>
              <a:rPr kumimoji="0" lang="en-US" sz="3600" b="1" i="0" u="none" strike="noStrike" kern="0" cap="none" spc="0" normalizeH="0" baseline="0" noProof="0" dirty="0" smtClean="0">
                <a:ln>
                  <a:noFill/>
                </a:ln>
                <a:solidFill>
                  <a:srgbClr val="336600"/>
                </a:solidFill>
                <a:effectLst/>
                <a:uLnTx/>
                <a:uFillTx/>
                <a:latin typeface="Times New Roman"/>
                <a:ea typeface="Times New Roman"/>
                <a:cs typeface="Times New Roman"/>
                <a:sym typeface="Times New Roman"/>
              </a:rPr>
              <a:t>                               </a:t>
            </a:r>
            <a:r>
              <a:rPr kumimoji="0" lang="en-US" sz="3600" b="1" i="0" u="none" strike="noStrike" kern="0" cap="none" spc="0" normalizeH="0" baseline="0" noProof="0" dirty="0" smtClean="0">
                <a:ln>
                  <a:noFill/>
                </a:ln>
                <a:solidFill>
                  <a:srgbClr val="0000FF"/>
                </a:solidFill>
                <a:effectLst/>
                <a:uLnTx/>
                <a:uFillTx/>
                <a:latin typeface="Times New Roman"/>
                <a:ea typeface="Times New Roman"/>
                <a:cs typeface="Times New Roman"/>
                <a:sym typeface="Times New Roman"/>
              </a:rPr>
              <a:t>:- </a:t>
            </a:r>
            <a:r>
              <a:rPr kumimoji="0" lang="en-US" sz="3600" b="1" i="0" u="none" strike="noStrike" kern="0" cap="none" spc="0" normalizeH="0" baseline="0" noProof="0" dirty="0" smtClean="0">
                <a:ln>
                  <a:noFill/>
                </a:ln>
                <a:solidFill>
                  <a:srgbClr val="0000FF"/>
                </a:solidFill>
                <a:effectLst/>
                <a:uLnTx/>
                <a:uFillTx/>
                <a:latin typeface="Times New Roman"/>
                <a:ea typeface="Times New Roman"/>
                <a:cs typeface="Times New Roman"/>
                <a:sym typeface="Times New Roman"/>
              </a:rPr>
              <a:t>BIOLOGY</a:t>
            </a:r>
            <a:endParaRPr kumimoji="0" lang="en-US" sz="3600" b="0" i="0" u="none" strike="noStrike" kern="0" cap="none" spc="0" normalizeH="0" baseline="0" noProof="0" dirty="0" smtClean="0">
              <a:ln>
                <a:noFill/>
              </a:ln>
              <a:solidFill>
                <a:srgbClr val="FF0000"/>
              </a:solidFill>
              <a:effectLst/>
              <a:uLnTx/>
              <a:uFillTx/>
              <a:latin typeface="Times New Roman"/>
              <a:ea typeface="Times New Roman"/>
              <a:cs typeface="Times New Roman"/>
              <a:sym typeface="Times New Roman"/>
            </a:endParaRPr>
          </a:p>
          <a:p>
            <a:pPr marL="342900" marR="0" lvl="0" indent="-273050" algn="l" defTabSz="914400" rtl="0" eaLnBrk="1" fontAlgn="auto" latinLnBrk="0" hangingPunct="1">
              <a:lnSpc>
                <a:spcPct val="100000"/>
              </a:lnSpc>
              <a:spcBef>
                <a:spcPts val="360"/>
              </a:spcBef>
              <a:spcAft>
                <a:spcPts val="0"/>
              </a:spcAft>
              <a:buClr>
                <a:srgbClr val="FF0000"/>
              </a:buClr>
              <a:buSzPts val="1100"/>
              <a:buFont typeface="Times New Roman"/>
              <a:buNone/>
              <a:tabLst/>
              <a:defRPr/>
            </a:pPr>
            <a:endParaRPr kumimoji="0" lang="en-US" sz="2400" b="0" i="0" u="none" strike="noStrike" kern="0" cap="none" spc="0" normalizeH="0" baseline="0" noProof="0" dirty="0">
              <a:ln>
                <a:noFill/>
              </a:ln>
              <a:solidFill>
                <a:srgbClr val="FF0000"/>
              </a:solidFill>
              <a:effectLst/>
              <a:uLnTx/>
              <a:uFillTx/>
              <a:latin typeface="Times New Roman"/>
              <a:ea typeface="Times New Roman"/>
              <a:cs typeface="Times New Roman"/>
              <a:sym typeface="Times New Roman"/>
            </a:endParaRPr>
          </a:p>
        </p:txBody>
      </p:sp>
      <p:pic>
        <p:nvPicPr>
          <p:cNvPr id="45059" name="Picture 3" descr="https://encrypted-tbn1.gstatic.com/images?q=tbn:ANd9GcRD6A1IOXPzshkS9pT6wBgzpiYtJ5bfL0Kj-LlASqRisX1mxSSO"/>
          <p:cNvPicPr>
            <a:picLocks noChangeAspect="1" noChangeArrowheads="1"/>
          </p:cNvPicPr>
          <p:nvPr/>
        </p:nvPicPr>
        <p:blipFill>
          <a:blip r:embed="rId4"/>
          <a:srcRect/>
          <a:stretch>
            <a:fillRect/>
          </a:stretch>
        </p:blipFill>
        <p:spPr bwMode="auto">
          <a:xfrm>
            <a:off x="8591106" y="6464595"/>
            <a:ext cx="5827681" cy="2254103"/>
          </a:xfrm>
          <a:prstGeom prst="rect">
            <a:avLst/>
          </a:prstGeom>
          <a:noFill/>
        </p:spPr>
      </p:pic>
      <p:pic>
        <p:nvPicPr>
          <p:cNvPr id="45058" name="Picture 2" descr="https://pixabay.com/static/uploads/photo/2014/10/22/18/19/algea-498541_640.jpg"/>
          <p:cNvPicPr>
            <a:picLocks noChangeAspect="1" noChangeArrowheads="1"/>
          </p:cNvPicPr>
          <p:nvPr/>
        </p:nvPicPr>
        <p:blipFill>
          <a:blip r:embed="rId5"/>
          <a:srcRect/>
          <a:stretch>
            <a:fillRect/>
          </a:stretch>
        </p:blipFill>
        <p:spPr bwMode="auto">
          <a:xfrm>
            <a:off x="708468" y="6333497"/>
            <a:ext cx="6096000" cy="248602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68"/>
        <p:cNvGrpSpPr/>
        <p:nvPr/>
      </p:nvGrpSpPr>
      <p:grpSpPr>
        <a:xfrm>
          <a:off x="0" y="0"/>
          <a:ext cx="0" cy="0"/>
          <a:chOff x="0" y="0"/>
          <a:chExt cx="0" cy="0"/>
        </a:xfrm>
      </p:grpSpPr>
      <p:sp>
        <p:nvSpPr>
          <p:cNvPr id="169" name="Google Shape;169;p9"/>
          <p:cNvSpPr/>
          <p:nvPr/>
        </p:nvSpPr>
        <p:spPr>
          <a:xfrm>
            <a:off x="0" y="9258300"/>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9"/>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9"/>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10</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26625" name="Rectangle 1"/>
          <p:cNvSpPr>
            <a:spLocks noChangeArrowheads="1"/>
          </p:cNvSpPr>
          <p:nvPr/>
        </p:nvSpPr>
        <p:spPr bwMode="auto">
          <a:xfrm>
            <a:off x="1722475" y="808074"/>
            <a:ext cx="14056242" cy="8002191"/>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FF0000"/>
                </a:solidFill>
                <a:effectLst/>
                <a:latin typeface="Libre Franklin"/>
                <a:cs typeface="Arial" pitchFamily="34" charset="0"/>
              </a:rPr>
              <a:t>Kingdom - Fungi</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4000" b="0" i="0" u="none" strike="noStrike" cap="none" normalizeH="0" baseline="0" dirty="0" err="1" smtClean="0">
                <a:ln>
                  <a:noFill/>
                </a:ln>
                <a:solidFill>
                  <a:srgbClr val="000000"/>
                </a:solidFill>
                <a:effectLst/>
                <a:latin typeface="Libre Baskerville"/>
                <a:cs typeface="Arial" pitchFamily="34" charset="0"/>
              </a:rPr>
              <a:t>Multicellular</a:t>
            </a:r>
            <a:r>
              <a:rPr kumimoji="0" lang="en-US" sz="4000" b="0" i="0" u="none" strike="noStrike" cap="none" normalizeH="0" baseline="0" dirty="0" smtClean="0">
                <a:ln>
                  <a:noFill/>
                </a:ln>
                <a:solidFill>
                  <a:srgbClr val="000000"/>
                </a:solidFill>
                <a:effectLst/>
                <a:latin typeface="Libre Baskerville"/>
                <a:cs typeface="Arial" pitchFamily="34" charset="0"/>
              </a:rPr>
              <a:t> – eukaryotic – heterotrophic - cosmopolitan - grow in warm and humid places.</a:t>
            </a:r>
            <a:endParaRPr kumimoji="0" lang="en-US" sz="4000" b="0" i="0" u="none" strike="noStrike" cap="none" normalizeH="0" baseline="0" dirty="0" smtClean="0">
              <a:ln>
                <a:noFill/>
              </a:ln>
              <a:solidFill>
                <a:srgbClr val="D34817"/>
              </a:solidFill>
              <a:effectLst/>
              <a:latin typeface="Noto Sans Symbol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4000" b="0" i="0" u="none" strike="noStrike" cap="none" normalizeH="0" baseline="0" dirty="0" smtClean="0">
                <a:ln>
                  <a:noFill/>
                </a:ln>
                <a:solidFill>
                  <a:srgbClr val="000000"/>
                </a:solidFill>
                <a:effectLst/>
                <a:latin typeface="Libre Baskerville"/>
                <a:cs typeface="Arial" pitchFamily="34" charset="0"/>
              </a:rPr>
              <a:t>Fungi are filamentous with long, slender thread like </a:t>
            </a:r>
            <a:r>
              <a:rPr kumimoji="0" lang="en-US" sz="4000" b="0" i="0" u="none" strike="noStrike" cap="none" normalizeH="0" baseline="0" dirty="0" err="1" smtClean="0">
                <a:ln>
                  <a:noFill/>
                </a:ln>
                <a:solidFill>
                  <a:srgbClr val="000000"/>
                </a:solidFill>
                <a:effectLst/>
                <a:latin typeface="Libre Baskerville"/>
                <a:cs typeface="Arial" pitchFamily="34" charset="0"/>
              </a:rPr>
              <a:t>Hyphae</a:t>
            </a:r>
            <a:r>
              <a:rPr kumimoji="0" lang="en-US" sz="4000" b="0" i="0" u="none" strike="noStrike" cap="none" normalizeH="0" baseline="0" dirty="0" smtClean="0">
                <a:ln>
                  <a:noFill/>
                </a:ln>
                <a:solidFill>
                  <a:srgbClr val="000000"/>
                </a:solidFill>
                <a:effectLst/>
                <a:latin typeface="Libre Baskerville"/>
                <a:cs typeface="Arial" pitchFamily="34" charset="0"/>
              </a:rPr>
              <a:t> and the net work of </a:t>
            </a:r>
            <a:r>
              <a:rPr kumimoji="0" lang="en-US" sz="4000" b="0" i="0" u="none" strike="noStrike" cap="none" normalizeH="0" baseline="0" dirty="0" err="1" smtClean="0">
                <a:ln>
                  <a:noFill/>
                </a:ln>
                <a:solidFill>
                  <a:srgbClr val="000000"/>
                </a:solidFill>
                <a:effectLst/>
                <a:latin typeface="Libre Baskerville"/>
                <a:cs typeface="Arial" pitchFamily="34" charset="0"/>
              </a:rPr>
              <a:t>hyphae</a:t>
            </a:r>
            <a:r>
              <a:rPr kumimoji="0" lang="en-US" sz="4000" b="0" i="0" u="none" strike="noStrike" cap="none" normalizeH="0" baseline="0" dirty="0" smtClean="0">
                <a:ln>
                  <a:noFill/>
                </a:ln>
                <a:solidFill>
                  <a:srgbClr val="000000"/>
                </a:solidFill>
                <a:effectLst/>
                <a:latin typeface="Libre Baskerville"/>
                <a:cs typeface="Arial" pitchFamily="34" charset="0"/>
              </a:rPr>
              <a:t> is known as Mycelium – They can be </a:t>
            </a:r>
            <a:r>
              <a:rPr kumimoji="0" lang="en-US" sz="4000" b="0" i="0" u="none" strike="noStrike" cap="none" normalizeH="0" baseline="0" dirty="0" err="1" smtClean="0">
                <a:ln>
                  <a:noFill/>
                </a:ln>
                <a:solidFill>
                  <a:srgbClr val="000000"/>
                </a:solidFill>
                <a:effectLst/>
                <a:latin typeface="Libre Baskerville"/>
                <a:cs typeface="Arial" pitchFamily="34" charset="0"/>
              </a:rPr>
              <a:t>septate</a:t>
            </a:r>
            <a:r>
              <a:rPr kumimoji="0" lang="en-US" sz="4000" b="0" i="0" u="none" strike="noStrike" cap="none" normalizeH="0" baseline="0" dirty="0" smtClean="0">
                <a:ln>
                  <a:noFill/>
                </a:ln>
                <a:solidFill>
                  <a:srgbClr val="000000"/>
                </a:solidFill>
                <a:effectLst/>
                <a:latin typeface="Libre Baskerville"/>
                <a:cs typeface="Arial" pitchFamily="34" charset="0"/>
              </a:rPr>
              <a:t> or non </a:t>
            </a:r>
            <a:r>
              <a:rPr kumimoji="0" lang="en-US" sz="4000" b="0" i="0" u="none" strike="noStrike" cap="none" normalizeH="0" baseline="0" dirty="0" err="1" smtClean="0">
                <a:ln>
                  <a:noFill/>
                </a:ln>
                <a:solidFill>
                  <a:srgbClr val="000000"/>
                </a:solidFill>
                <a:effectLst/>
                <a:latin typeface="Libre Baskerville"/>
                <a:cs typeface="Arial" pitchFamily="34" charset="0"/>
              </a:rPr>
              <a:t>septate</a:t>
            </a:r>
            <a:r>
              <a:rPr kumimoji="0" lang="en-US" sz="4000" b="0" i="0" u="none" strike="noStrike" cap="none" normalizeH="0" baseline="0" dirty="0" smtClean="0">
                <a:ln>
                  <a:noFill/>
                </a:ln>
                <a:solidFill>
                  <a:srgbClr val="000000"/>
                </a:solidFill>
                <a:effectLst/>
                <a:latin typeface="Libre Baskerville"/>
                <a:cs typeface="Arial" pitchFamily="34" charset="0"/>
              </a:rPr>
              <a:t> (</a:t>
            </a:r>
            <a:r>
              <a:rPr kumimoji="0" lang="en-US" sz="4000" b="0" i="0" u="none" strike="noStrike" cap="none" normalizeH="0" baseline="0" dirty="0" err="1" smtClean="0">
                <a:ln>
                  <a:noFill/>
                </a:ln>
                <a:solidFill>
                  <a:srgbClr val="000000"/>
                </a:solidFill>
                <a:effectLst/>
                <a:latin typeface="Libre Baskerville"/>
                <a:cs typeface="Arial" pitchFamily="34" charset="0"/>
              </a:rPr>
              <a:t>aseptate</a:t>
            </a:r>
            <a:r>
              <a:rPr kumimoji="0" lang="en-US" sz="4000" b="0" i="0" u="none" strike="noStrike" cap="none" normalizeH="0" baseline="0" dirty="0" smtClean="0">
                <a:ln>
                  <a:noFill/>
                </a:ln>
                <a:solidFill>
                  <a:srgbClr val="000000"/>
                </a:solidFill>
                <a:effectLst/>
                <a:latin typeface="Libre Baskerville"/>
                <a:cs typeface="Arial" pitchFamily="34" charset="0"/>
              </a:rPr>
              <a:t>)</a:t>
            </a:r>
            <a:endParaRPr kumimoji="0" lang="en-US" sz="4000" b="0" i="0" u="none" strike="noStrike" cap="none" normalizeH="0" baseline="0" dirty="0" smtClean="0">
              <a:ln>
                <a:noFill/>
              </a:ln>
              <a:solidFill>
                <a:srgbClr val="D34817"/>
              </a:solidFill>
              <a:effectLst/>
              <a:latin typeface="Noto Sans Symbol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4000" b="0" i="0" u="none" strike="noStrike" cap="none" normalizeH="0" baseline="0" dirty="0" smtClean="0">
                <a:ln>
                  <a:noFill/>
                </a:ln>
                <a:solidFill>
                  <a:srgbClr val="000000"/>
                </a:solidFill>
                <a:effectLst/>
                <a:latin typeface="Libre Baskerville"/>
                <a:cs typeface="Arial" pitchFamily="34" charset="0"/>
              </a:rPr>
              <a:t>Multinucleated cytoplasm (</a:t>
            </a:r>
            <a:r>
              <a:rPr kumimoji="0" lang="en-US" sz="4000" b="0" i="0" u="none" strike="noStrike" cap="none" normalizeH="0" baseline="0" dirty="0" err="1" smtClean="0">
                <a:ln>
                  <a:noFill/>
                </a:ln>
                <a:solidFill>
                  <a:srgbClr val="000000"/>
                </a:solidFill>
                <a:effectLst/>
                <a:latin typeface="Libre Baskerville"/>
                <a:cs typeface="Arial" pitchFamily="34" charset="0"/>
              </a:rPr>
              <a:t>coenocytic</a:t>
            </a:r>
            <a:r>
              <a:rPr kumimoji="0" lang="en-US" sz="4000" b="0" i="0" u="none" strike="noStrike" cap="none" normalizeH="0" baseline="0" dirty="0" smtClean="0">
                <a:ln>
                  <a:noFill/>
                </a:ln>
                <a:solidFill>
                  <a:srgbClr val="000000"/>
                </a:solidFill>
                <a:effectLst/>
                <a:latin typeface="Libre Baskerville"/>
                <a:cs typeface="Arial" pitchFamily="34" charset="0"/>
              </a:rPr>
              <a:t> </a:t>
            </a:r>
            <a:r>
              <a:rPr kumimoji="0" lang="en-US" sz="4000" b="0" i="0" u="none" strike="noStrike" cap="none" normalizeH="0" baseline="0" dirty="0" err="1" smtClean="0">
                <a:ln>
                  <a:noFill/>
                </a:ln>
                <a:solidFill>
                  <a:srgbClr val="000000"/>
                </a:solidFill>
                <a:effectLst/>
                <a:latin typeface="Libre Baskerville"/>
                <a:cs typeface="Arial" pitchFamily="34" charset="0"/>
              </a:rPr>
              <a:t>hyphae</a:t>
            </a:r>
            <a:r>
              <a:rPr kumimoji="0" lang="en-US" sz="4000" b="0" i="0" u="none" strike="noStrike" cap="none" normalizeH="0" baseline="0" dirty="0" smtClean="0">
                <a:ln>
                  <a:noFill/>
                </a:ln>
                <a:solidFill>
                  <a:srgbClr val="000000"/>
                </a:solidFill>
                <a:effectLst/>
                <a:latin typeface="Libre Baskerville"/>
                <a:cs typeface="Arial" pitchFamily="34" charset="0"/>
              </a:rPr>
              <a:t>)</a:t>
            </a:r>
            <a:endParaRPr kumimoji="0" lang="en-US" sz="4000" b="0" i="0" u="none" strike="noStrike" cap="none" normalizeH="0" baseline="0" dirty="0" smtClean="0">
              <a:ln>
                <a:noFill/>
              </a:ln>
              <a:solidFill>
                <a:srgbClr val="D34817"/>
              </a:solidFill>
              <a:effectLst/>
              <a:latin typeface="Noto Sans Symbol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4000" b="0" i="0" u="none" strike="noStrike" cap="none" normalizeH="0" baseline="0" dirty="0" smtClean="0">
                <a:ln>
                  <a:noFill/>
                </a:ln>
                <a:solidFill>
                  <a:srgbClr val="000000"/>
                </a:solidFill>
                <a:effectLst/>
                <a:latin typeface="Libre Baskerville"/>
                <a:cs typeface="Arial" pitchFamily="34" charset="0"/>
              </a:rPr>
              <a:t>Cell wall is made up of chitin.</a:t>
            </a:r>
            <a:endParaRPr kumimoji="0" lang="en-US" sz="4000" b="0" i="0" u="none" strike="noStrike" cap="none" normalizeH="0" baseline="0" dirty="0" smtClean="0">
              <a:ln>
                <a:noFill/>
              </a:ln>
              <a:solidFill>
                <a:srgbClr val="D34817"/>
              </a:solidFill>
              <a:effectLst/>
              <a:latin typeface="Noto Sans Symbol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4000" b="0" i="0" u="none" strike="noStrike" cap="none" normalizeH="0" baseline="0" dirty="0" smtClean="0">
                <a:ln>
                  <a:noFill/>
                </a:ln>
                <a:solidFill>
                  <a:srgbClr val="000000"/>
                </a:solidFill>
                <a:effectLst/>
                <a:latin typeface="Libre Baskerville"/>
                <a:cs typeface="Arial" pitchFamily="34" charset="0"/>
              </a:rPr>
              <a:t>Parasitic/ </a:t>
            </a:r>
            <a:r>
              <a:rPr kumimoji="0" lang="en-US" sz="4000" b="0" i="0" u="none" strike="noStrike" cap="none" normalizeH="0" baseline="0" dirty="0" err="1" smtClean="0">
                <a:ln>
                  <a:noFill/>
                </a:ln>
                <a:solidFill>
                  <a:srgbClr val="000000"/>
                </a:solidFill>
                <a:effectLst/>
                <a:latin typeface="Libre Baskerville"/>
                <a:cs typeface="Arial" pitchFamily="34" charset="0"/>
              </a:rPr>
              <a:t>symbionts</a:t>
            </a:r>
            <a:r>
              <a:rPr kumimoji="0" lang="en-US" sz="4000" b="0" i="0" u="none" strike="noStrike" cap="none" normalizeH="0" baseline="0" dirty="0" smtClean="0">
                <a:ln>
                  <a:noFill/>
                </a:ln>
                <a:solidFill>
                  <a:srgbClr val="000000"/>
                </a:solidFill>
                <a:effectLst/>
                <a:latin typeface="Libre Baskerville"/>
                <a:cs typeface="Arial" pitchFamily="34" charset="0"/>
              </a:rPr>
              <a:t> (Lichens and </a:t>
            </a:r>
            <a:r>
              <a:rPr kumimoji="0" lang="en-US" sz="4000" b="0" i="0" u="none" strike="noStrike" cap="none" normalizeH="0" baseline="0" dirty="0" err="1" smtClean="0">
                <a:ln>
                  <a:noFill/>
                </a:ln>
                <a:solidFill>
                  <a:srgbClr val="000000"/>
                </a:solidFill>
                <a:effectLst/>
                <a:latin typeface="Libre Baskerville"/>
                <a:cs typeface="Arial" pitchFamily="34" charset="0"/>
              </a:rPr>
              <a:t>Mycorrhizae</a:t>
            </a:r>
            <a:r>
              <a:rPr kumimoji="0" lang="en-US" sz="4000" b="0" i="0" u="none" strike="noStrike" cap="none" normalizeH="0" baseline="0" dirty="0" smtClean="0">
                <a:ln>
                  <a:noFill/>
                </a:ln>
                <a:solidFill>
                  <a:srgbClr val="000000"/>
                </a:solidFill>
                <a:effectLst/>
                <a:latin typeface="Libre Baskerville"/>
                <a:cs typeface="Arial" pitchFamily="34" charset="0"/>
              </a:rPr>
              <a:t>)</a:t>
            </a:r>
            <a:endParaRPr kumimoji="0" lang="en-US" sz="4000" b="0" i="0" u="none" strike="noStrike" cap="none" normalizeH="0" baseline="0" dirty="0" smtClean="0">
              <a:ln>
                <a:noFill/>
              </a:ln>
              <a:solidFill>
                <a:srgbClr val="D34817"/>
              </a:solidFill>
              <a:effectLst/>
              <a:latin typeface="Noto Sans Symbol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4000" b="0" i="0" u="none" strike="noStrike" cap="none" normalizeH="0" baseline="0" dirty="0" err="1" smtClean="0">
                <a:ln>
                  <a:noFill/>
                </a:ln>
                <a:solidFill>
                  <a:srgbClr val="000000"/>
                </a:solidFill>
                <a:effectLst/>
                <a:latin typeface="Libre Baskerville"/>
                <a:cs typeface="Arial" pitchFamily="34" charset="0"/>
              </a:rPr>
              <a:t>Symbionts</a:t>
            </a:r>
            <a:r>
              <a:rPr kumimoji="0" lang="en-US" sz="4000" b="0" i="0" u="none" strike="noStrike" cap="none" normalizeH="0" baseline="0" dirty="0" smtClean="0">
                <a:ln>
                  <a:noFill/>
                </a:ln>
                <a:solidFill>
                  <a:srgbClr val="000000"/>
                </a:solidFill>
                <a:effectLst/>
                <a:latin typeface="Libre Baskerville"/>
                <a:cs typeface="Arial" pitchFamily="34" charset="0"/>
              </a:rPr>
              <a:t> of algae and fungi (Lichens) and Pine trees roots and fungi (</a:t>
            </a:r>
            <a:r>
              <a:rPr kumimoji="0" lang="en-US" sz="4000" b="0" i="0" u="none" strike="noStrike" cap="none" normalizeH="0" baseline="0" dirty="0" err="1" smtClean="0">
                <a:ln>
                  <a:noFill/>
                </a:ln>
                <a:solidFill>
                  <a:srgbClr val="000000"/>
                </a:solidFill>
                <a:effectLst/>
                <a:latin typeface="Libre Baskerville"/>
                <a:cs typeface="Arial" pitchFamily="34" charset="0"/>
              </a:rPr>
              <a:t>Mycorrhizae</a:t>
            </a:r>
            <a:r>
              <a:rPr kumimoji="0" lang="en-US" sz="4000" b="0" i="0" u="none" strike="noStrike" cap="none" normalizeH="0" baseline="0" dirty="0" smtClean="0">
                <a:ln>
                  <a:noFill/>
                </a:ln>
                <a:solidFill>
                  <a:srgbClr val="000000"/>
                </a:solidFill>
                <a:effectLst/>
                <a:latin typeface="Libre Baskerville"/>
                <a:cs typeface="Arial" pitchFamily="34" charset="0"/>
              </a:rPr>
              <a:t>) on roots to absorb water.</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Arial" pitchFamily="34" charset="0"/>
                <a:cs typeface="Arial" pitchFamily="34" charset="0"/>
              </a:rPr>
              <a:t>   </a:t>
            </a:r>
          </a:p>
        </p:txBody>
      </p:sp>
      <p:pic>
        <p:nvPicPr>
          <p:cNvPr id="26626" name="Picture 2" descr="kebo102_page8_image3"/>
          <p:cNvPicPr>
            <a:picLocks noChangeAspect="1" noChangeArrowheads="1"/>
          </p:cNvPicPr>
          <p:nvPr/>
        </p:nvPicPr>
        <p:blipFill>
          <a:blip r:embed="rId3"/>
          <a:srcRect/>
          <a:stretch>
            <a:fillRect/>
          </a:stretch>
        </p:blipFill>
        <p:spPr bwMode="auto">
          <a:xfrm>
            <a:off x="15785435" y="6740711"/>
            <a:ext cx="2019300" cy="2286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78"/>
        <p:cNvGrpSpPr/>
        <p:nvPr/>
      </p:nvGrpSpPr>
      <p:grpSpPr>
        <a:xfrm>
          <a:off x="0" y="0"/>
          <a:ext cx="0" cy="0"/>
          <a:chOff x="0" y="0"/>
          <a:chExt cx="0" cy="0"/>
        </a:xfrm>
      </p:grpSpPr>
      <p:sp>
        <p:nvSpPr>
          <p:cNvPr id="179" name="Google Shape;179;p10"/>
          <p:cNvSpPr/>
          <p:nvPr/>
        </p:nvSpPr>
        <p:spPr>
          <a:xfrm>
            <a:off x="0" y="9258300"/>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0"/>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0"/>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11</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7" name="Rectangle 6"/>
          <p:cNvSpPr/>
          <p:nvPr/>
        </p:nvSpPr>
        <p:spPr>
          <a:xfrm>
            <a:off x="2232836" y="745289"/>
            <a:ext cx="13205637" cy="8217634"/>
          </a:xfrm>
          <a:prstGeom prst="rect">
            <a:avLst/>
          </a:prstGeom>
        </p:spPr>
        <p:txBody>
          <a:bodyPr wrap="square">
            <a:spAutoFit/>
          </a:bodyPr>
          <a:lstStyle/>
          <a:p>
            <a:r>
              <a:rPr lang="en-US" sz="4400" dirty="0" smtClean="0"/>
              <a:t>Reproduction by fragmentation, fission, </a:t>
            </a:r>
            <a:r>
              <a:rPr lang="en-US" sz="4400" dirty="0" smtClean="0"/>
              <a:t>budding.</a:t>
            </a:r>
            <a:endParaRPr lang="en-US" sz="4400" dirty="0" smtClean="0"/>
          </a:p>
          <a:p>
            <a:r>
              <a:rPr lang="en-US" sz="4400" dirty="0" smtClean="0"/>
              <a:t>Asexual reproduction by oospores, </a:t>
            </a:r>
            <a:r>
              <a:rPr lang="en-US" sz="4400" dirty="0" err="1" smtClean="0"/>
              <a:t>ascospores</a:t>
            </a:r>
            <a:r>
              <a:rPr lang="en-US" sz="4400" dirty="0" smtClean="0"/>
              <a:t>, </a:t>
            </a:r>
            <a:r>
              <a:rPr lang="en-US" sz="4400" dirty="0" err="1" smtClean="0"/>
              <a:t>basidiospores</a:t>
            </a:r>
            <a:r>
              <a:rPr lang="en-US" sz="4400" dirty="0" smtClean="0"/>
              <a:t>.</a:t>
            </a:r>
          </a:p>
          <a:p>
            <a:r>
              <a:rPr lang="en-US" sz="4400" dirty="0" smtClean="0"/>
              <a:t/>
            </a:r>
            <a:br>
              <a:rPr lang="en-US" sz="4400" dirty="0" smtClean="0"/>
            </a:br>
            <a:r>
              <a:rPr lang="en-US" sz="4400" dirty="0" smtClean="0">
                <a:solidFill>
                  <a:srgbClr val="FF0000"/>
                </a:solidFill>
              </a:rPr>
              <a:t>Sexual reproduction steps</a:t>
            </a:r>
            <a:r>
              <a:rPr lang="en-US" sz="4400" dirty="0" smtClean="0"/>
              <a:t>.</a:t>
            </a:r>
          </a:p>
          <a:p>
            <a:pPr fontAlgn="base"/>
            <a:r>
              <a:rPr lang="en-US" sz="4400" dirty="0" smtClean="0"/>
              <a:t>1. </a:t>
            </a:r>
            <a:r>
              <a:rPr lang="en-US" sz="4400" dirty="0" err="1" smtClean="0"/>
              <a:t>Plasmogamy</a:t>
            </a:r>
            <a:endParaRPr lang="en-US" sz="4400" dirty="0" smtClean="0"/>
          </a:p>
          <a:p>
            <a:pPr fontAlgn="base"/>
            <a:r>
              <a:rPr lang="en-US" sz="4400" dirty="0" smtClean="0"/>
              <a:t>2. </a:t>
            </a:r>
            <a:r>
              <a:rPr lang="en-US" sz="4400" dirty="0" err="1" smtClean="0"/>
              <a:t>Karyogamy</a:t>
            </a:r>
            <a:r>
              <a:rPr lang="en-US" sz="4400" dirty="0" smtClean="0"/>
              <a:t> and</a:t>
            </a:r>
          </a:p>
          <a:p>
            <a:pPr fontAlgn="base"/>
            <a:r>
              <a:rPr lang="en-US" sz="4400" dirty="0" smtClean="0"/>
              <a:t>3. Meiosis in zygote result in haploid spores – </a:t>
            </a:r>
            <a:r>
              <a:rPr lang="en-US" sz="4400" dirty="0" err="1" smtClean="0"/>
              <a:t>dikaryon</a:t>
            </a:r>
            <a:endParaRPr lang="en-US" sz="4400" dirty="0" smtClean="0"/>
          </a:p>
          <a:p>
            <a:r>
              <a:rPr lang="en-US" sz="4400" dirty="0" smtClean="0"/>
              <a:t/>
            </a:r>
            <a:br>
              <a:rPr lang="en-US" sz="4400" dirty="0" smtClean="0"/>
            </a:br>
            <a:r>
              <a:rPr lang="en-US" sz="4400" dirty="0" err="1" smtClean="0">
                <a:solidFill>
                  <a:srgbClr val="FF0000"/>
                </a:solidFill>
              </a:rPr>
              <a:t>Dikaryophase</a:t>
            </a:r>
            <a:r>
              <a:rPr lang="en-US" sz="4400" dirty="0" smtClean="0"/>
              <a:t>  </a:t>
            </a:r>
          </a:p>
          <a:p>
            <a:pPr fontAlgn="base"/>
            <a:r>
              <a:rPr lang="en-US" sz="4400" dirty="0" smtClean="0"/>
              <a:t>Zygote (2n –diploid) haploid Spores (n – haploid))</a:t>
            </a:r>
            <a:endParaRPr lang="en-US" sz="4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12</a:t>
            </a:fld>
            <a:endParaRPr lang="en-US"/>
          </a:p>
        </p:txBody>
      </p:sp>
      <p:sp>
        <p:nvSpPr>
          <p:cNvPr id="9" name="Rectangle 8"/>
          <p:cNvSpPr/>
          <p:nvPr/>
        </p:nvSpPr>
        <p:spPr>
          <a:xfrm>
            <a:off x="2126511" y="725420"/>
            <a:ext cx="13141842" cy="8217634"/>
          </a:xfrm>
          <a:prstGeom prst="rect">
            <a:avLst/>
          </a:prstGeom>
        </p:spPr>
        <p:txBody>
          <a:bodyPr wrap="square">
            <a:spAutoFit/>
          </a:bodyPr>
          <a:lstStyle/>
          <a:p>
            <a:r>
              <a:rPr lang="en-US" sz="4400" dirty="0" smtClean="0"/>
              <a:t>Based on morphology of mycelium mode of spore formation, fruiting bodies , there 4 classes;</a:t>
            </a:r>
          </a:p>
          <a:p>
            <a:r>
              <a:rPr lang="en-US" sz="4400" dirty="0" smtClean="0"/>
              <a:t>1. </a:t>
            </a:r>
            <a:r>
              <a:rPr lang="en-US" sz="4400" dirty="0" err="1" smtClean="0"/>
              <a:t>Phycomycetes</a:t>
            </a:r>
            <a:endParaRPr lang="en-US" sz="4400" dirty="0" smtClean="0"/>
          </a:p>
          <a:p>
            <a:r>
              <a:rPr lang="en-US" sz="4400" dirty="0" smtClean="0"/>
              <a:t>2. </a:t>
            </a:r>
            <a:r>
              <a:rPr lang="en-US" sz="4400" dirty="0" err="1" smtClean="0"/>
              <a:t>Ascomycetes</a:t>
            </a:r>
            <a:endParaRPr lang="en-US" sz="4400" dirty="0" smtClean="0"/>
          </a:p>
          <a:p>
            <a:r>
              <a:rPr lang="en-US" sz="4400" dirty="0" smtClean="0"/>
              <a:t>3. </a:t>
            </a:r>
            <a:r>
              <a:rPr lang="en-US" sz="4400" dirty="0" err="1" smtClean="0"/>
              <a:t>Basidiomycetes</a:t>
            </a:r>
            <a:endParaRPr lang="en-US" sz="4400" dirty="0" smtClean="0"/>
          </a:p>
          <a:p>
            <a:r>
              <a:rPr lang="en-US" sz="4400" dirty="0" smtClean="0"/>
              <a:t>4. </a:t>
            </a:r>
            <a:r>
              <a:rPr lang="en-US" sz="4400" dirty="0" err="1" smtClean="0"/>
              <a:t>Deuteromycetes</a:t>
            </a:r>
            <a:endParaRPr lang="en-US" sz="4400" dirty="0" smtClean="0"/>
          </a:p>
          <a:p>
            <a:r>
              <a:rPr lang="en-US" sz="4400" dirty="0" smtClean="0">
                <a:solidFill>
                  <a:srgbClr val="FF0000"/>
                </a:solidFill>
              </a:rPr>
              <a:t>1. </a:t>
            </a:r>
            <a:r>
              <a:rPr lang="en-US" sz="4400" b="1" dirty="0" err="1" smtClean="0">
                <a:solidFill>
                  <a:srgbClr val="FF0000"/>
                </a:solidFill>
              </a:rPr>
              <a:t>Phycomycetes</a:t>
            </a:r>
            <a:r>
              <a:rPr lang="en-US" sz="4400" b="1" dirty="0" smtClean="0"/>
              <a:t> :</a:t>
            </a:r>
            <a:endParaRPr lang="en-US" sz="4400" dirty="0" smtClean="0"/>
          </a:p>
          <a:p>
            <a:pPr fontAlgn="base"/>
            <a:r>
              <a:rPr lang="en-US" sz="4400" dirty="0" smtClean="0"/>
              <a:t>Aquatic decaying wood mycelium is </a:t>
            </a:r>
            <a:r>
              <a:rPr lang="en-US" sz="4400" dirty="0" err="1" smtClean="0"/>
              <a:t>aseptate</a:t>
            </a:r>
            <a:r>
              <a:rPr lang="en-US" sz="4400" dirty="0" smtClean="0"/>
              <a:t> </a:t>
            </a:r>
            <a:r>
              <a:rPr lang="en-US" sz="4400" dirty="0" err="1" smtClean="0"/>
              <a:t>coenocytic</a:t>
            </a:r>
            <a:endParaRPr lang="en-US" sz="4400" dirty="0" smtClean="0"/>
          </a:p>
          <a:p>
            <a:pPr fontAlgn="base"/>
            <a:r>
              <a:rPr lang="en-US" sz="4400" dirty="0" smtClean="0"/>
              <a:t>asexual reproduction by zoospores (motile ) / </a:t>
            </a:r>
            <a:r>
              <a:rPr lang="en-US" sz="4400" dirty="0" err="1" smtClean="0"/>
              <a:t>aplanospores</a:t>
            </a:r>
            <a:r>
              <a:rPr lang="en-US" sz="4400" dirty="0" smtClean="0"/>
              <a:t> ( non motile )</a:t>
            </a:r>
          </a:p>
          <a:p>
            <a:pPr fontAlgn="base"/>
            <a:r>
              <a:rPr lang="en-US" sz="4400" dirty="0" err="1" smtClean="0"/>
              <a:t>Eg</a:t>
            </a:r>
            <a:r>
              <a:rPr lang="en-US" sz="4400" dirty="0" smtClean="0"/>
              <a:t>. </a:t>
            </a:r>
            <a:r>
              <a:rPr lang="en-US" sz="4400" dirty="0" err="1" smtClean="0"/>
              <a:t>Rhizopus</a:t>
            </a:r>
            <a:r>
              <a:rPr lang="en-US" sz="4400" dirty="0" smtClean="0"/>
              <a:t>, </a:t>
            </a:r>
            <a:r>
              <a:rPr lang="en-US" sz="4400" dirty="0" err="1" smtClean="0"/>
              <a:t>mucor</a:t>
            </a:r>
            <a:r>
              <a:rPr lang="en-US" sz="4400" dirty="0" smtClean="0"/>
              <a:t>.</a:t>
            </a:r>
            <a:endParaRPr lang="en-US" sz="4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13</a:t>
            </a:fld>
            <a:endParaRPr lang="en-US"/>
          </a:p>
        </p:txBody>
      </p:sp>
      <p:sp>
        <p:nvSpPr>
          <p:cNvPr id="21505" name="Rectangle 1"/>
          <p:cNvSpPr>
            <a:spLocks noChangeArrowheads="1"/>
          </p:cNvSpPr>
          <p:nvPr/>
        </p:nvSpPr>
        <p:spPr bwMode="auto">
          <a:xfrm>
            <a:off x="1616149" y="574158"/>
            <a:ext cx="12121116" cy="9356408"/>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cs typeface="Arial" pitchFamily="34" charset="0"/>
              </a:rPr>
              <a:t>  </a:t>
            </a:r>
            <a:br>
              <a:rPr kumimoji="0" lang="en-US" sz="3200" b="0" i="0" u="none" strike="noStrike" cap="none" normalizeH="0" baseline="0" dirty="0" smtClean="0">
                <a:ln>
                  <a:noFill/>
                </a:ln>
                <a:solidFill>
                  <a:schemeClr val="tx1"/>
                </a:solidFill>
                <a:effectLst/>
                <a:latin typeface="Arial" pitchFamily="34" charset="0"/>
                <a:cs typeface="Arial" pitchFamily="34" charset="0"/>
              </a:rPr>
            </a:b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FF0000"/>
                </a:solidFill>
                <a:effectLst/>
                <a:latin typeface="Libre Baskerville"/>
                <a:cs typeface="Arial" pitchFamily="34" charset="0"/>
              </a:rPr>
              <a:t>2. </a:t>
            </a:r>
            <a:r>
              <a:rPr kumimoji="0" lang="en-US" sz="3200" b="1" i="0" u="none" strike="noStrike" cap="none" normalizeH="0" baseline="0" dirty="0" err="1" smtClean="0">
                <a:ln>
                  <a:noFill/>
                </a:ln>
                <a:solidFill>
                  <a:srgbClr val="FF0000"/>
                </a:solidFill>
                <a:effectLst/>
                <a:latin typeface="Libre Baskerville"/>
                <a:cs typeface="Arial" pitchFamily="34" charset="0"/>
              </a:rPr>
              <a:t>Ascomycetes</a:t>
            </a:r>
            <a:r>
              <a:rPr kumimoji="0" lang="en-US" sz="3200" b="1" i="0" u="none" strike="noStrike" cap="none" normalizeH="0" baseline="0" dirty="0" smtClean="0">
                <a:ln>
                  <a:noFill/>
                </a:ln>
                <a:solidFill>
                  <a:srgbClr val="FF0000"/>
                </a:solidFill>
                <a:effectLst/>
                <a:latin typeface="Libre Baskerville"/>
                <a:cs typeface="Arial" pitchFamily="34" charset="0"/>
              </a:rPr>
              <a:t> : </a:t>
            </a:r>
            <a:r>
              <a:rPr kumimoji="0" lang="en-US" sz="3200" b="1" i="0" u="none" strike="noStrike" cap="none" normalizeH="0" baseline="0" dirty="0" smtClean="0">
                <a:ln>
                  <a:noFill/>
                </a:ln>
                <a:solidFill>
                  <a:srgbClr val="0070C0"/>
                </a:solidFill>
                <a:effectLst/>
                <a:latin typeface="Libre Baskerville"/>
                <a:cs typeface="Arial" pitchFamily="34" charset="0"/>
              </a:rPr>
              <a:t>(Sac fungi)</a:t>
            </a:r>
            <a:endParaRPr kumimoji="0" lang="en-US" sz="32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err="1" smtClean="0">
                <a:ln>
                  <a:noFill/>
                </a:ln>
                <a:solidFill>
                  <a:srgbClr val="000000"/>
                </a:solidFill>
                <a:effectLst/>
                <a:latin typeface="Libre Baskerville"/>
                <a:cs typeface="Arial" pitchFamily="34" charset="0"/>
              </a:rPr>
              <a:t>Multicellular</a:t>
            </a:r>
            <a:r>
              <a:rPr kumimoji="0" lang="en-US" sz="3200" b="0" i="0" u="none" strike="noStrike" cap="none" normalizeH="0" baseline="0" dirty="0" smtClean="0">
                <a:ln>
                  <a:noFill/>
                </a:ln>
                <a:solidFill>
                  <a:srgbClr val="000000"/>
                </a:solidFill>
                <a:effectLst/>
                <a:latin typeface="Libre Baskerville"/>
                <a:cs typeface="Arial" pitchFamily="34" charset="0"/>
              </a:rPr>
              <a:t> (</a:t>
            </a:r>
            <a:r>
              <a:rPr kumimoji="0" lang="en-US" sz="3200" b="0" i="0" u="none" strike="noStrike" cap="none" normalizeH="0" baseline="0" dirty="0" err="1" smtClean="0">
                <a:ln>
                  <a:noFill/>
                </a:ln>
                <a:solidFill>
                  <a:srgbClr val="000000"/>
                </a:solidFill>
                <a:effectLst/>
                <a:latin typeface="Libre Baskerville"/>
                <a:cs typeface="Arial" pitchFamily="34" charset="0"/>
              </a:rPr>
              <a:t>penicillium</a:t>
            </a:r>
            <a:r>
              <a:rPr kumimoji="0" lang="en-US" sz="3200" b="0" i="0" u="none" strike="noStrike" cap="none" normalizeH="0" baseline="0" dirty="0" smtClean="0">
                <a:ln>
                  <a:noFill/>
                </a:ln>
                <a:solidFill>
                  <a:srgbClr val="000000"/>
                </a:solidFill>
                <a:effectLst/>
                <a:latin typeface="Libre Baskerville"/>
                <a:cs typeface="Arial" pitchFamily="34" charset="0"/>
              </a:rPr>
              <a:t> ) / Unicellular ( yeast )</a:t>
            </a:r>
            <a:endParaRPr kumimoji="0" lang="en-US" sz="3200" b="0" i="0" u="none" strike="noStrike" cap="none" normalizeH="0" baseline="0" dirty="0" smtClean="0">
              <a:ln>
                <a:noFill/>
              </a:ln>
              <a:solidFill>
                <a:srgbClr val="D34817"/>
              </a:solidFill>
              <a:effectLst/>
              <a:latin typeface="Noto Sans Symbol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rgbClr val="000000"/>
                </a:solidFill>
                <a:effectLst/>
                <a:latin typeface="Libre Baskerville"/>
                <a:cs typeface="Arial" pitchFamily="34" charset="0"/>
              </a:rPr>
              <a:t>Saprophytic – decomposers – parasitic – </a:t>
            </a:r>
            <a:r>
              <a:rPr kumimoji="0" lang="en-US" sz="3200" b="0" i="0" u="none" strike="noStrike" cap="none" normalizeH="0" baseline="0" dirty="0" err="1" smtClean="0">
                <a:ln>
                  <a:noFill/>
                </a:ln>
                <a:solidFill>
                  <a:srgbClr val="000000"/>
                </a:solidFill>
                <a:effectLst/>
                <a:latin typeface="Libre Baskerville"/>
                <a:cs typeface="Arial" pitchFamily="34" charset="0"/>
              </a:rPr>
              <a:t>coprophilous</a:t>
            </a:r>
            <a:endParaRPr kumimoji="0" lang="en-US" sz="3200" b="0" i="0" u="none" strike="noStrike" cap="none" normalizeH="0" baseline="0" dirty="0" smtClean="0">
              <a:ln>
                <a:noFill/>
              </a:ln>
              <a:solidFill>
                <a:srgbClr val="D34817"/>
              </a:solidFill>
              <a:effectLst/>
              <a:latin typeface="Noto Sans Symbol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rgbClr val="000000"/>
                </a:solidFill>
                <a:effectLst/>
                <a:latin typeface="Libre Baskerville"/>
                <a:cs typeface="Arial" pitchFamily="34" charset="0"/>
              </a:rPr>
              <a:t>Mycelium is branched and </a:t>
            </a:r>
            <a:r>
              <a:rPr kumimoji="0" lang="en-US" sz="3200" b="0" i="0" u="none" strike="noStrike" cap="none" normalizeH="0" baseline="0" dirty="0" err="1" smtClean="0">
                <a:ln>
                  <a:noFill/>
                </a:ln>
                <a:solidFill>
                  <a:srgbClr val="000000"/>
                </a:solidFill>
                <a:effectLst/>
                <a:latin typeface="Libre Baskerville"/>
                <a:cs typeface="Arial" pitchFamily="34" charset="0"/>
              </a:rPr>
              <a:t>septate</a:t>
            </a:r>
            <a:r>
              <a:rPr kumimoji="0" lang="en-US" sz="3200" b="0" i="0" u="none" strike="noStrike" cap="none" normalizeH="0" baseline="0" dirty="0" smtClean="0">
                <a:ln>
                  <a:noFill/>
                </a:ln>
                <a:solidFill>
                  <a:srgbClr val="000000"/>
                </a:solidFill>
                <a:effectLst/>
                <a:latin typeface="Libre Baskerville"/>
                <a:cs typeface="Arial" pitchFamily="34" charset="0"/>
              </a:rPr>
              <a:t> –asexual spores are called conidia</a:t>
            </a:r>
            <a:endParaRPr kumimoji="0" lang="en-US" sz="3200" b="0" i="0" u="none" strike="noStrike" cap="none" normalizeH="0" baseline="0" dirty="0" smtClean="0">
              <a:ln>
                <a:noFill/>
              </a:ln>
              <a:solidFill>
                <a:srgbClr val="D34817"/>
              </a:solidFill>
              <a:effectLst/>
              <a:latin typeface="Noto Sans Symbol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rgbClr val="000000"/>
                </a:solidFill>
                <a:effectLst/>
                <a:latin typeface="Libre Baskerville"/>
                <a:cs typeface="Arial" pitchFamily="34" charset="0"/>
              </a:rPr>
              <a:t>Sexual spores are called </a:t>
            </a:r>
            <a:r>
              <a:rPr kumimoji="0" lang="en-US" sz="3200" b="0" i="0" u="none" strike="noStrike" cap="none" normalizeH="0" baseline="0" dirty="0" err="1" smtClean="0">
                <a:ln>
                  <a:noFill/>
                </a:ln>
                <a:solidFill>
                  <a:srgbClr val="000000"/>
                </a:solidFill>
                <a:effectLst/>
                <a:latin typeface="Libre Baskerville"/>
                <a:cs typeface="Arial" pitchFamily="34" charset="0"/>
              </a:rPr>
              <a:t>ascospores</a:t>
            </a:r>
            <a:r>
              <a:rPr kumimoji="0" lang="en-US" sz="3200" b="0" i="0" u="none" strike="noStrike" cap="none" normalizeH="0" baseline="0" dirty="0" smtClean="0">
                <a:ln>
                  <a:noFill/>
                </a:ln>
                <a:solidFill>
                  <a:srgbClr val="000000"/>
                </a:solidFill>
                <a:effectLst/>
                <a:latin typeface="Libre Baskerville"/>
                <a:cs typeface="Arial" pitchFamily="34" charset="0"/>
              </a:rPr>
              <a:t>.</a:t>
            </a:r>
            <a:endParaRPr kumimoji="0" lang="en-US" sz="3200" b="0" i="0" u="none" strike="noStrike" cap="none" normalizeH="0" baseline="0" dirty="0" smtClean="0">
              <a:ln>
                <a:noFill/>
              </a:ln>
              <a:solidFill>
                <a:srgbClr val="D34817"/>
              </a:solidFill>
              <a:effectLst/>
              <a:latin typeface="Noto Sans Symbol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err="1" smtClean="0">
                <a:ln>
                  <a:noFill/>
                </a:ln>
                <a:solidFill>
                  <a:srgbClr val="000000"/>
                </a:solidFill>
                <a:effectLst/>
                <a:latin typeface="Libre Baskerville"/>
                <a:cs typeface="Arial" pitchFamily="34" charset="0"/>
              </a:rPr>
              <a:t>Eg</a:t>
            </a:r>
            <a:r>
              <a:rPr kumimoji="0" lang="en-US" sz="3200" b="0" i="0" u="none" strike="noStrike" cap="none" normalizeH="0" baseline="0" dirty="0" smtClean="0">
                <a:ln>
                  <a:noFill/>
                </a:ln>
                <a:solidFill>
                  <a:srgbClr val="000000"/>
                </a:solidFill>
                <a:effectLst/>
                <a:latin typeface="Libre Baskerville"/>
                <a:cs typeface="Arial" pitchFamily="34" charset="0"/>
              </a:rPr>
              <a:t>. </a:t>
            </a:r>
            <a:r>
              <a:rPr kumimoji="0" lang="en-US" sz="3200" b="0" i="0" u="none" strike="noStrike" cap="none" normalizeH="0" baseline="0" dirty="0" err="1" smtClean="0">
                <a:ln>
                  <a:noFill/>
                </a:ln>
                <a:solidFill>
                  <a:srgbClr val="000000"/>
                </a:solidFill>
                <a:effectLst/>
                <a:latin typeface="Libre Baskerville"/>
                <a:cs typeface="Arial" pitchFamily="34" charset="0"/>
              </a:rPr>
              <a:t>Aspergillus</a:t>
            </a:r>
            <a:r>
              <a:rPr kumimoji="0" lang="en-US" sz="3200" b="0" i="0" u="none" strike="noStrike" cap="none" normalizeH="0" baseline="0" dirty="0" smtClean="0">
                <a:ln>
                  <a:noFill/>
                </a:ln>
                <a:solidFill>
                  <a:srgbClr val="000000"/>
                </a:solidFill>
                <a:effectLst/>
                <a:latin typeface="Libre Baskerville"/>
                <a:cs typeface="Arial" pitchFamily="34" charset="0"/>
              </a:rPr>
              <a:t>, </a:t>
            </a:r>
            <a:r>
              <a:rPr kumimoji="0" lang="en-US" sz="3200" b="0" i="0" u="none" strike="noStrike" cap="none" normalizeH="0" baseline="0" dirty="0" err="1" smtClean="0">
                <a:ln>
                  <a:noFill/>
                </a:ln>
                <a:solidFill>
                  <a:srgbClr val="000000"/>
                </a:solidFill>
                <a:effectLst/>
                <a:latin typeface="Libre Baskerville"/>
                <a:cs typeface="Arial" pitchFamily="34" charset="0"/>
              </a:rPr>
              <a:t>Neurospora</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cs typeface="Arial" pitchFamily="34" charset="0"/>
              </a:rPr>
              <a:t/>
            </a:r>
            <a:br>
              <a:rPr kumimoji="0" lang="en-US" sz="3200" b="0" i="0" u="none" strike="noStrike" cap="none" normalizeH="0" baseline="0" dirty="0" smtClean="0">
                <a:ln>
                  <a:noFill/>
                </a:ln>
                <a:solidFill>
                  <a:schemeClr val="tx1"/>
                </a:solidFill>
                <a:effectLst/>
                <a:latin typeface="Arial" pitchFamily="34" charset="0"/>
                <a:cs typeface="Arial" pitchFamily="34" charset="0"/>
              </a:rPr>
            </a:b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0000"/>
                </a:solidFill>
                <a:effectLst/>
                <a:latin typeface="Libre Baskerville"/>
                <a:cs typeface="Arial" pitchFamily="34" charset="0"/>
              </a:rPr>
              <a:t>3. </a:t>
            </a:r>
            <a:r>
              <a:rPr kumimoji="0" lang="en-US" sz="3200" b="1" i="0" u="none" strike="noStrike" cap="none" normalizeH="0" baseline="0" dirty="0" err="1" smtClean="0">
                <a:ln>
                  <a:noFill/>
                </a:ln>
                <a:solidFill>
                  <a:srgbClr val="FF0000"/>
                </a:solidFill>
                <a:effectLst/>
                <a:latin typeface="Libre Baskerville"/>
                <a:cs typeface="Arial" pitchFamily="34" charset="0"/>
              </a:rPr>
              <a:t>Basidiomycetes</a:t>
            </a:r>
            <a:r>
              <a:rPr kumimoji="0" lang="en-US" sz="3200" b="1" i="0" u="none" strike="noStrike" cap="none" normalizeH="0" baseline="0" dirty="0" smtClean="0">
                <a:ln>
                  <a:noFill/>
                </a:ln>
                <a:solidFill>
                  <a:srgbClr val="FF0000"/>
                </a:solidFill>
                <a:effectLst/>
                <a:latin typeface="Libre Baskerville"/>
                <a:cs typeface="Arial" pitchFamily="34" charset="0"/>
              </a:rPr>
              <a:t> : </a:t>
            </a:r>
            <a:r>
              <a:rPr kumimoji="0" lang="en-US" sz="3200" b="1" i="0" u="none" strike="noStrike" cap="none" normalizeH="0" baseline="0" dirty="0" smtClean="0">
                <a:ln>
                  <a:noFill/>
                </a:ln>
                <a:solidFill>
                  <a:srgbClr val="0070C0"/>
                </a:solidFill>
                <a:effectLst/>
                <a:latin typeface="Libre Baskerville"/>
                <a:cs typeface="Arial" pitchFamily="34" charset="0"/>
              </a:rPr>
              <a:t>(</a:t>
            </a:r>
            <a:r>
              <a:rPr kumimoji="0" lang="en-US" sz="3200" b="1" i="0" u="none" strike="noStrike" cap="none" normalizeH="0" baseline="0" dirty="0" err="1" smtClean="0">
                <a:ln>
                  <a:noFill/>
                </a:ln>
                <a:solidFill>
                  <a:srgbClr val="0070C0"/>
                </a:solidFill>
                <a:effectLst/>
                <a:latin typeface="Libre Baskerville"/>
                <a:cs typeface="Arial" pitchFamily="34" charset="0"/>
              </a:rPr>
              <a:t>Eg</a:t>
            </a:r>
            <a:r>
              <a:rPr kumimoji="0" lang="en-US" sz="3200" b="1" i="0" u="none" strike="noStrike" cap="none" normalizeH="0" baseline="0" dirty="0" smtClean="0">
                <a:ln>
                  <a:noFill/>
                </a:ln>
                <a:solidFill>
                  <a:srgbClr val="0070C0"/>
                </a:solidFill>
                <a:effectLst/>
                <a:latin typeface="Libre Baskerville"/>
                <a:cs typeface="Arial" pitchFamily="34" charset="0"/>
              </a:rPr>
              <a:t>. Mushroom/ bracket fungi/ puffballs)</a:t>
            </a:r>
            <a:endParaRPr kumimoji="0" lang="en-US" sz="32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rgbClr val="000000"/>
                </a:solidFill>
                <a:effectLst/>
                <a:latin typeface="Libre Baskerville"/>
                <a:cs typeface="Arial" pitchFamily="34" charset="0"/>
              </a:rPr>
              <a:t>Grow in soil, logs, tree stumps, in plant bodies as parasitic (as rust and smuts)</a:t>
            </a:r>
            <a:endParaRPr kumimoji="0" lang="en-US" sz="3200" b="0" i="0" u="none" strike="noStrike" cap="none" normalizeH="0" baseline="0" dirty="0" smtClean="0">
              <a:ln>
                <a:noFill/>
              </a:ln>
              <a:solidFill>
                <a:srgbClr val="D34817"/>
              </a:solidFill>
              <a:effectLst/>
              <a:latin typeface="Noto Sans Symbol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rgbClr val="000000"/>
                </a:solidFill>
                <a:effectLst/>
                <a:latin typeface="Libre Baskerville"/>
                <a:cs typeface="Arial" pitchFamily="34" charset="0"/>
              </a:rPr>
              <a:t>Mycelium is branched and </a:t>
            </a:r>
            <a:r>
              <a:rPr kumimoji="0" lang="en-US" sz="3200" b="0" i="0" u="none" strike="noStrike" cap="none" normalizeH="0" baseline="0" dirty="0" err="1" smtClean="0">
                <a:ln>
                  <a:noFill/>
                </a:ln>
                <a:solidFill>
                  <a:srgbClr val="000000"/>
                </a:solidFill>
                <a:effectLst/>
                <a:latin typeface="Libre Baskerville"/>
                <a:cs typeface="Arial" pitchFamily="34" charset="0"/>
              </a:rPr>
              <a:t>septate</a:t>
            </a:r>
            <a:endParaRPr kumimoji="0" lang="en-US" sz="3200" b="0" i="0" u="none" strike="noStrike" cap="none" normalizeH="0" baseline="0" dirty="0" smtClean="0">
              <a:ln>
                <a:noFill/>
              </a:ln>
              <a:solidFill>
                <a:srgbClr val="D34817"/>
              </a:solidFill>
              <a:effectLst/>
              <a:latin typeface="Noto Sans Symbol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rgbClr val="000000"/>
                </a:solidFill>
                <a:effectLst/>
                <a:latin typeface="Libre Baskerville"/>
                <a:cs typeface="Arial" pitchFamily="34" charset="0"/>
              </a:rPr>
              <a:t>Reproduction by fragmentation</a:t>
            </a:r>
            <a:endParaRPr kumimoji="0" lang="en-US" sz="3200" b="0" i="0" u="none" strike="noStrike" cap="none" normalizeH="0" baseline="0" dirty="0" smtClean="0">
              <a:ln>
                <a:noFill/>
              </a:ln>
              <a:solidFill>
                <a:srgbClr val="D34817"/>
              </a:solidFill>
              <a:effectLst/>
              <a:latin typeface="Noto Sans Symbol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err="1" smtClean="0">
                <a:ln>
                  <a:noFill/>
                </a:ln>
                <a:solidFill>
                  <a:srgbClr val="000000"/>
                </a:solidFill>
                <a:effectLst/>
                <a:latin typeface="Libre Baskerville"/>
                <a:cs typeface="Arial" pitchFamily="34" charset="0"/>
              </a:rPr>
              <a:t>Dikaryon</a:t>
            </a:r>
            <a:r>
              <a:rPr kumimoji="0" lang="en-US" sz="3200" b="0" i="0" u="none" strike="noStrike" cap="none" normalizeH="0" baseline="0" dirty="0" smtClean="0">
                <a:ln>
                  <a:noFill/>
                </a:ln>
                <a:solidFill>
                  <a:srgbClr val="000000"/>
                </a:solidFill>
                <a:effectLst/>
                <a:latin typeface="Libre Baskerville"/>
                <a:cs typeface="Arial" pitchFamily="34" charset="0"/>
              </a:rPr>
              <a:t> – </a:t>
            </a:r>
            <a:r>
              <a:rPr kumimoji="0" lang="en-US" sz="3200" b="0" i="0" u="none" strike="noStrike" cap="none" normalizeH="0" baseline="0" dirty="0" err="1" smtClean="0">
                <a:ln>
                  <a:noFill/>
                </a:ln>
                <a:solidFill>
                  <a:srgbClr val="000000"/>
                </a:solidFill>
                <a:effectLst/>
                <a:latin typeface="Libre Baskerville"/>
                <a:cs typeface="Arial" pitchFamily="34" charset="0"/>
              </a:rPr>
              <a:t>basidium</a:t>
            </a:r>
            <a:r>
              <a:rPr kumimoji="0" lang="en-US" sz="3200" b="0" i="0" u="none" strike="noStrike" cap="none" normalizeH="0" baseline="0" dirty="0" smtClean="0">
                <a:ln>
                  <a:noFill/>
                </a:ln>
                <a:solidFill>
                  <a:srgbClr val="000000"/>
                </a:solidFill>
                <a:effectLst/>
                <a:latin typeface="Libre Baskerville"/>
                <a:cs typeface="Arial" pitchFamily="34" charset="0"/>
              </a:rPr>
              <a:t> –</a:t>
            </a:r>
            <a:r>
              <a:rPr kumimoji="0" lang="en-US" sz="3200" b="0" i="0" u="none" strike="noStrike" cap="none" normalizeH="0" baseline="0" dirty="0" err="1" smtClean="0">
                <a:ln>
                  <a:noFill/>
                </a:ln>
                <a:solidFill>
                  <a:srgbClr val="000000"/>
                </a:solidFill>
                <a:effectLst/>
                <a:latin typeface="Libre Baskerville"/>
                <a:cs typeface="Arial" pitchFamily="34" charset="0"/>
              </a:rPr>
              <a:t>karyogamy</a:t>
            </a:r>
            <a:endParaRPr kumimoji="0" lang="en-US" sz="3200" b="0" i="0" u="none" strike="noStrike" cap="none" normalizeH="0" baseline="0" dirty="0" smtClean="0">
              <a:ln>
                <a:noFill/>
              </a:ln>
              <a:solidFill>
                <a:srgbClr val="D34817"/>
              </a:solidFill>
              <a:effectLst/>
              <a:latin typeface="Noto Sans Symbol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err="1" smtClean="0">
                <a:ln>
                  <a:noFill/>
                </a:ln>
                <a:solidFill>
                  <a:srgbClr val="000000"/>
                </a:solidFill>
                <a:effectLst/>
                <a:latin typeface="Libre Baskerville"/>
                <a:cs typeface="Arial" pitchFamily="34" charset="0"/>
              </a:rPr>
              <a:t>Eg</a:t>
            </a:r>
            <a:r>
              <a:rPr kumimoji="0" lang="en-US" sz="3200" b="0" i="0" u="none" strike="noStrike" cap="none" normalizeH="0" baseline="0" dirty="0" smtClean="0">
                <a:ln>
                  <a:noFill/>
                </a:ln>
                <a:solidFill>
                  <a:srgbClr val="000000"/>
                </a:solidFill>
                <a:effectLst/>
                <a:latin typeface="Libre Baskerville"/>
                <a:cs typeface="Arial" pitchFamily="34" charset="0"/>
              </a:rPr>
              <a:t>. </a:t>
            </a:r>
            <a:r>
              <a:rPr kumimoji="0" lang="en-US" sz="3200" b="0" i="0" u="none" strike="noStrike" cap="none" normalizeH="0" baseline="0" dirty="0" err="1" smtClean="0">
                <a:ln>
                  <a:noFill/>
                </a:ln>
                <a:solidFill>
                  <a:srgbClr val="000000"/>
                </a:solidFill>
                <a:effectLst/>
                <a:latin typeface="Libre Baskerville"/>
                <a:cs typeface="Arial" pitchFamily="34" charset="0"/>
              </a:rPr>
              <a:t>Agaricus</a:t>
            </a:r>
            <a:r>
              <a:rPr kumimoji="0" lang="en-US" sz="3200" b="0" i="0" u="none" strike="noStrike" cap="none" normalizeH="0" baseline="0" dirty="0" smtClean="0">
                <a:ln>
                  <a:noFill/>
                </a:ln>
                <a:solidFill>
                  <a:srgbClr val="000000"/>
                </a:solidFill>
                <a:effectLst/>
                <a:latin typeface="Libre Baskerville"/>
                <a:cs typeface="Arial" pitchFamily="34" charset="0"/>
              </a:rPr>
              <a:t> (mushroom)</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cs typeface="Arial" pitchFamily="34" charset="0"/>
              </a:rPr>
              <a:t>   </a:t>
            </a:r>
          </a:p>
        </p:txBody>
      </p:sp>
      <p:pic>
        <p:nvPicPr>
          <p:cNvPr id="21506" name="Picture 2" descr="https://www.emlab.com/m/media/Aspergillus.jpg"/>
          <p:cNvPicPr>
            <a:picLocks noChangeAspect="1" noChangeArrowheads="1"/>
          </p:cNvPicPr>
          <p:nvPr/>
        </p:nvPicPr>
        <p:blipFill>
          <a:blip r:embed="rId2"/>
          <a:srcRect/>
          <a:stretch>
            <a:fillRect/>
          </a:stretch>
        </p:blipFill>
        <p:spPr bwMode="auto">
          <a:xfrm>
            <a:off x="13935371" y="2203192"/>
            <a:ext cx="3126056" cy="2496400"/>
          </a:xfrm>
          <a:prstGeom prst="rect">
            <a:avLst/>
          </a:prstGeom>
          <a:noFill/>
        </p:spPr>
      </p:pic>
      <p:pic>
        <p:nvPicPr>
          <p:cNvPr id="21507" name="Picture 3" descr="kebo102_page8_image3"/>
          <p:cNvPicPr>
            <a:picLocks noChangeAspect="1" noChangeArrowheads="1"/>
          </p:cNvPicPr>
          <p:nvPr/>
        </p:nvPicPr>
        <p:blipFill>
          <a:blip r:embed="rId3"/>
          <a:srcRect/>
          <a:stretch>
            <a:fillRect/>
          </a:stretch>
        </p:blipFill>
        <p:spPr bwMode="auto">
          <a:xfrm>
            <a:off x="14041695" y="5831403"/>
            <a:ext cx="3012927" cy="3410861"/>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14</a:t>
            </a:fld>
            <a:endParaRPr lang="en-US"/>
          </a:p>
        </p:txBody>
      </p:sp>
      <p:sp>
        <p:nvSpPr>
          <p:cNvPr id="5" name="Rectangle 4"/>
          <p:cNvSpPr/>
          <p:nvPr/>
        </p:nvSpPr>
        <p:spPr>
          <a:xfrm>
            <a:off x="1956390" y="729607"/>
            <a:ext cx="13397024" cy="7478970"/>
          </a:xfrm>
          <a:prstGeom prst="rect">
            <a:avLst/>
          </a:prstGeom>
        </p:spPr>
        <p:txBody>
          <a:bodyPr wrap="square">
            <a:spAutoFit/>
          </a:bodyPr>
          <a:lstStyle/>
          <a:p>
            <a:r>
              <a:rPr lang="en-US" sz="6000" b="1" dirty="0" smtClean="0">
                <a:solidFill>
                  <a:srgbClr val="FF0000"/>
                </a:solidFill>
              </a:rPr>
              <a:t>4. </a:t>
            </a:r>
            <a:r>
              <a:rPr lang="en-US" sz="6000" b="1" dirty="0" err="1" smtClean="0">
                <a:solidFill>
                  <a:srgbClr val="FF0000"/>
                </a:solidFill>
              </a:rPr>
              <a:t>Deuteromycetes</a:t>
            </a:r>
            <a:r>
              <a:rPr lang="en-US" sz="6000" b="1" dirty="0" smtClean="0">
                <a:solidFill>
                  <a:srgbClr val="FF0000"/>
                </a:solidFill>
              </a:rPr>
              <a:t> :</a:t>
            </a:r>
            <a:endParaRPr lang="en-US" sz="6000" dirty="0" smtClean="0">
              <a:solidFill>
                <a:srgbClr val="FF0000"/>
              </a:solidFill>
            </a:endParaRPr>
          </a:p>
          <a:p>
            <a:pPr fontAlgn="base"/>
            <a:r>
              <a:rPr lang="en-US" sz="6000" dirty="0" smtClean="0"/>
              <a:t>Imperfect fungi mycelium is </a:t>
            </a:r>
            <a:r>
              <a:rPr lang="en-US" sz="6000" dirty="0" err="1" smtClean="0"/>
              <a:t>septate</a:t>
            </a:r>
            <a:r>
              <a:rPr lang="en-US" sz="6000" dirty="0" smtClean="0"/>
              <a:t> and branched.</a:t>
            </a:r>
          </a:p>
          <a:p>
            <a:pPr fontAlgn="base"/>
            <a:r>
              <a:rPr lang="en-US" sz="6000" dirty="0" smtClean="0"/>
              <a:t>Only asexual reproduction by conidial spores</a:t>
            </a:r>
          </a:p>
          <a:p>
            <a:pPr fontAlgn="base"/>
            <a:r>
              <a:rPr lang="en-US" sz="6000" dirty="0" smtClean="0"/>
              <a:t>Saprophytes / parasitic / decomposers</a:t>
            </a:r>
          </a:p>
          <a:p>
            <a:pPr fontAlgn="base"/>
            <a:r>
              <a:rPr lang="en-US" sz="6000" dirty="0" smtClean="0"/>
              <a:t>Help in Mineral cycling</a:t>
            </a:r>
          </a:p>
          <a:p>
            <a:pPr fontAlgn="base"/>
            <a:r>
              <a:rPr lang="en-US" sz="6000" dirty="0" err="1" smtClean="0"/>
              <a:t>Eg</a:t>
            </a:r>
            <a:r>
              <a:rPr lang="en-US" sz="6000" dirty="0" smtClean="0"/>
              <a:t>. </a:t>
            </a:r>
            <a:r>
              <a:rPr lang="en-US" sz="6000" dirty="0" err="1" smtClean="0"/>
              <a:t>Trichoderma</a:t>
            </a:r>
            <a:r>
              <a:rPr lang="en-US" sz="6000" dirty="0" smtClean="0"/>
              <a:t>, </a:t>
            </a:r>
            <a:r>
              <a:rPr lang="en-US" sz="6000" dirty="0" err="1" smtClean="0"/>
              <a:t>Alternaria</a:t>
            </a:r>
            <a:endParaRPr lang="en-US" sz="6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15</a:t>
            </a:fld>
            <a:endParaRPr lang="en-US"/>
          </a:p>
        </p:txBody>
      </p:sp>
      <p:sp>
        <p:nvSpPr>
          <p:cNvPr id="9" name="Rectangle 8"/>
          <p:cNvSpPr/>
          <p:nvPr/>
        </p:nvSpPr>
        <p:spPr>
          <a:xfrm>
            <a:off x="1977654" y="507183"/>
            <a:ext cx="13460819" cy="8956298"/>
          </a:xfrm>
          <a:prstGeom prst="rect">
            <a:avLst/>
          </a:prstGeom>
        </p:spPr>
        <p:txBody>
          <a:bodyPr wrap="square">
            <a:spAutoFit/>
          </a:bodyPr>
          <a:lstStyle/>
          <a:p>
            <a:r>
              <a:rPr lang="en-US" sz="3600" b="1" dirty="0" smtClean="0">
                <a:solidFill>
                  <a:srgbClr val="FF0000"/>
                </a:solidFill>
              </a:rPr>
              <a:t>Kingdom - </a:t>
            </a:r>
            <a:r>
              <a:rPr lang="en-US" sz="3600" b="1" dirty="0" err="1" smtClean="0">
                <a:solidFill>
                  <a:srgbClr val="FF0000"/>
                </a:solidFill>
              </a:rPr>
              <a:t>Plantae</a:t>
            </a:r>
            <a:endParaRPr lang="en-US" sz="3600" dirty="0" smtClean="0">
              <a:solidFill>
                <a:srgbClr val="FF0000"/>
              </a:solidFill>
            </a:endParaRPr>
          </a:p>
          <a:p>
            <a:pPr fontAlgn="base"/>
            <a:r>
              <a:rPr lang="en-US" sz="3600" dirty="0" smtClean="0"/>
              <a:t/>
            </a:r>
            <a:br>
              <a:rPr lang="en-US" sz="3600" dirty="0" smtClean="0"/>
            </a:br>
            <a:r>
              <a:rPr lang="en-US" sz="3600" dirty="0" err="1" smtClean="0"/>
              <a:t>Autotrophs</a:t>
            </a:r>
            <a:r>
              <a:rPr lang="en-US" sz="3600" dirty="0" smtClean="0"/>
              <a:t> – size varies from herbs to tall trees. There are different groups;</a:t>
            </a:r>
          </a:p>
          <a:p>
            <a:pPr fontAlgn="base"/>
            <a:r>
              <a:rPr lang="en-US" sz="3600" dirty="0" smtClean="0"/>
              <a:t>Algae</a:t>
            </a:r>
          </a:p>
          <a:p>
            <a:pPr fontAlgn="base"/>
            <a:r>
              <a:rPr lang="en-US" sz="3600" dirty="0" smtClean="0"/>
              <a:t>Bryophytes</a:t>
            </a:r>
          </a:p>
          <a:p>
            <a:pPr fontAlgn="base"/>
            <a:r>
              <a:rPr lang="en-US" sz="3600" dirty="0" err="1" smtClean="0"/>
              <a:t>Pteridophytes</a:t>
            </a:r>
            <a:endParaRPr lang="en-US" sz="3600" dirty="0" smtClean="0"/>
          </a:p>
          <a:p>
            <a:pPr fontAlgn="base"/>
            <a:r>
              <a:rPr lang="en-US" sz="3600" dirty="0" smtClean="0"/>
              <a:t>Gymnosperms</a:t>
            </a:r>
          </a:p>
          <a:p>
            <a:pPr fontAlgn="base"/>
            <a:r>
              <a:rPr lang="en-US" sz="3600" dirty="0" smtClean="0"/>
              <a:t>Angiosperms </a:t>
            </a:r>
          </a:p>
          <a:p>
            <a:r>
              <a:rPr lang="en-US" sz="3600" dirty="0" smtClean="0"/>
              <a:t>Monocotyledons </a:t>
            </a:r>
            <a:r>
              <a:rPr lang="en-US" sz="3600" dirty="0" smtClean="0"/>
              <a:t>and </a:t>
            </a:r>
            <a:r>
              <a:rPr lang="en-US" sz="3600" dirty="0" err="1" smtClean="0"/>
              <a:t>Dicotyledons</a:t>
            </a:r>
            <a:endParaRPr lang="en-US" sz="3600" dirty="0" smtClean="0"/>
          </a:p>
          <a:p>
            <a:r>
              <a:rPr lang="en-US" sz="3600" dirty="0" smtClean="0"/>
              <a:t/>
            </a:r>
            <a:br>
              <a:rPr lang="en-US" sz="3600" dirty="0" smtClean="0"/>
            </a:br>
            <a:r>
              <a:rPr lang="en-US" sz="3600" b="1" dirty="0" smtClean="0">
                <a:solidFill>
                  <a:srgbClr val="FF0000"/>
                </a:solidFill>
              </a:rPr>
              <a:t>5.Kingdom </a:t>
            </a:r>
            <a:r>
              <a:rPr lang="en-US" sz="3600" b="1" dirty="0" err="1" smtClean="0">
                <a:solidFill>
                  <a:srgbClr val="FF0000"/>
                </a:solidFill>
              </a:rPr>
              <a:t>Animalia</a:t>
            </a:r>
            <a:r>
              <a:rPr lang="en-US" sz="3600" b="1" dirty="0" smtClean="0">
                <a:solidFill>
                  <a:srgbClr val="FF0000"/>
                </a:solidFill>
              </a:rPr>
              <a:t> :</a:t>
            </a:r>
            <a:endParaRPr lang="en-US" sz="3600" dirty="0" smtClean="0">
              <a:solidFill>
                <a:srgbClr val="FF0000"/>
              </a:solidFill>
            </a:endParaRPr>
          </a:p>
          <a:p>
            <a:pPr fontAlgn="base"/>
            <a:r>
              <a:rPr lang="en-US" sz="3600" dirty="0" err="1" smtClean="0"/>
              <a:t>Heterotrophs</a:t>
            </a:r>
            <a:r>
              <a:rPr lang="en-US" sz="3600" dirty="0" smtClean="0"/>
              <a:t> – </a:t>
            </a:r>
            <a:r>
              <a:rPr lang="en-US" sz="3600" dirty="0" err="1" smtClean="0"/>
              <a:t>locomotory</a:t>
            </a:r>
            <a:r>
              <a:rPr lang="en-US" sz="3600" dirty="0" smtClean="0"/>
              <a:t> – </a:t>
            </a:r>
            <a:r>
              <a:rPr lang="en-US" sz="3600" dirty="0" err="1" smtClean="0"/>
              <a:t>holozoic</a:t>
            </a:r>
            <a:r>
              <a:rPr lang="en-US" sz="3600" dirty="0" smtClean="0"/>
              <a:t> / saprophytic / parasitic – cosmopolitans.</a:t>
            </a:r>
          </a:p>
          <a:p>
            <a:pPr fontAlgn="base"/>
            <a:r>
              <a:rPr lang="en-US" sz="3600" dirty="0" smtClean="0"/>
              <a:t>It consists of two subkingdom </a:t>
            </a:r>
            <a:r>
              <a:rPr lang="en-US" sz="3600" dirty="0" err="1" smtClean="0"/>
              <a:t>Invertebrata</a:t>
            </a:r>
            <a:r>
              <a:rPr lang="en-US" sz="3600" dirty="0" smtClean="0"/>
              <a:t> with 9 Phylum and Phylum Vertebrata (</a:t>
            </a:r>
            <a:r>
              <a:rPr lang="en-US" sz="3600" dirty="0" err="1" smtClean="0"/>
              <a:t>Chordata</a:t>
            </a:r>
            <a:r>
              <a:rPr lang="en-US" sz="3600" dirty="0" smtClean="0"/>
              <a:t>) with 5 Classes.</a:t>
            </a:r>
            <a:endParaRPr lang="en-US"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16</a:t>
            </a:fld>
            <a:endParaRPr lang="en-US"/>
          </a:p>
        </p:txBody>
      </p:sp>
      <p:sp>
        <p:nvSpPr>
          <p:cNvPr id="18433" name="Rectangle 1"/>
          <p:cNvSpPr>
            <a:spLocks noChangeArrowheads="1"/>
          </p:cNvSpPr>
          <p:nvPr/>
        </p:nvSpPr>
        <p:spPr bwMode="auto">
          <a:xfrm>
            <a:off x="1807030" y="478971"/>
            <a:ext cx="11756570" cy="9233297"/>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FF0000"/>
                </a:solidFill>
                <a:effectLst/>
                <a:latin typeface="Libre Baskerville"/>
                <a:cs typeface="Arial" pitchFamily="34" charset="0"/>
              </a:rPr>
              <a:t>Virus:</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4000" b="0" i="0" u="none" strike="noStrike" cap="none" normalizeH="0" baseline="0" dirty="0" smtClean="0">
                <a:ln>
                  <a:noFill/>
                </a:ln>
                <a:solidFill>
                  <a:srgbClr val="000000"/>
                </a:solidFill>
                <a:effectLst/>
                <a:latin typeface="Libre Baskerville"/>
                <a:cs typeface="Arial" pitchFamily="34" charset="0"/>
              </a:rPr>
              <a:t>Pasteur coined the term virus, which means Venom / poison. It is made of a outer protein coat and a centre genetic material (RNA / DNA). A virus is a nucleoprotein and the genetic material is infectious.</a:t>
            </a:r>
            <a:endParaRPr kumimoji="0" lang="en-US" sz="4000" b="0" i="0" u="none" strike="noStrike" cap="none" normalizeH="0" baseline="0" dirty="0" smtClean="0">
              <a:ln>
                <a:noFill/>
              </a:ln>
              <a:solidFill>
                <a:srgbClr val="D34817"/>
              </a:solidFill>
              <a:effectLst/>
              <a:latin typeface="Noto Sans Symbol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4000" b="0" i="0" u="none" strike="noStrike" cap="none" normalizeH="0" baseline="0" dirty="0" smtClean="0">
                <a:ln>
                  <a:noFill/>
                </a:ln>
                <a:solidFill>
                  <a:srgbClr val="000000"/>
                </a:solidFill>
                <a:effectLst/>
                <a:latin typeface="Libre Baskerville"/>
                <a:cs typeface="Arial" pitchFamily="34" charset="0"/>
              </a:rPr>
              <a:t>Virus that infect plants have single stand RNA and those infect animals have either single or double RNA  or double stranded DNA. </a:t>
            </a:r>
            <a:r>
              <a:rPr kumimoji="0" lang="en-US" sz="4000" b="0" i="0" u="none" strike="noStrike" cap="none" normalizeH="0" baseline="0" dirty="0" err="1" smtClean="0">
                <a:ln>
                  <a:noFill/>
                </a:ln>
                <a:solidFill>
                  <a:srgbClr val="000000"/>
                </a:solidFill>
                <a:effectLst/>
                <a:latin typeface="Libre Baskerville"/>
                <a:cs typeface="Arial" pitchFamily="34" charset="0"/>
              </a:rPr>
              <a:t>Bacteriophages</a:t>
            </a:r>
            <a:r>
              <a:rPr kumimoji="0" lang="en-US" sz="4000" b="0" i="0" u="none" strike="noStrike" cap="none" normalizeH="0" baseline="0" dirty="0" smtClean="0">
                <a:ln>
                  <a:noFill/>
                </a:ln>
                <a:solidFill>
                  <a:srgbClr val="000000"/>
                </a:solidFill>
                <a:effectLst/>
                <a:latin typeface="Libre Baskerville"/>
                <a:cs typeface="Arial" pitchFamily="34" charset="0"/>
              </a:rPr>
              <a:t> are viruses that infect the bacteria. Viruses cause disease like mumps, small pox, herpes, influenza and AIDS. In plants the symptoms can be mosaic formation, leaf rolling, and curling, yellowing, dwarfing and stunted growth.</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Arial" pitchFamily="34" charset="0"/>
                <a:cs typeface="Arial" pitchFamily="34" charset="0"/>
              </a:rPr>
              <a:t>     </a:t>
            </a:r>
          </a:p>
        </p:txBody>
      </p:sp>
      <p:pic>
        <p:nvPicPr>
          <p:cNvPr id="18434" name="Picture 2" descr="kebo102_page11_image1"/>
          <p:cNvPicPr>
            <a:picLocks noChangeAspect="1" noChangeArrowheads="1"/>
          </p:cNvPicPr>
          <p:nvPr/>
        </p:nvPicPr>
        <p:blipFill>
          <a:blip r:embed="rId2"/>
          <a:srcRect/>
          <a:stretch>
            <a:fillRect/>
          </a:stretch>
        </p:blipFill>
        <p:spPr bwMode="auto">
          <a:xfrm>
            <a:off x="13915117" y="1914070"/>
            <a:ext cx="4043954" cy="3049816"/>
          </a:xfrm>
          <a:prstGeom prst="rect">
            <a:avLst/>
          </a:prstGeom>
          <a:noFill/>
        </p:spPr>
      </p:pic>
      <p:pic>
        <p:nvPicPr>
          <p:cNvPr id="18435" name="Picture 3" descr="http://www.e-pao.net/education/images/Scientific_paper/2009/Bacteriophase2009.jpg"/>
          <p:cNvPicPr>
            <a:picLocks noChangeAspect="1" noChangeArrowheads="1"/>
          </p:cNvPicPr>
          <p:nvPr/>
        </p:nvPicPr>
        <p:blipFill>
          <a:blip r:embed="rId3"/>
          <a:srcRect/>
          <a:stretch>
            <a:fillRect/>
          </a:stretch>
        </p:blipFill>
        <p:spPr bwMode="auto">
          <a:xfrm>
            <a:off x="13902417" y="5332187"/>
            <a:ext cx="3950153" cy="3404102"/>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17</a:t>
            </a:fld>
            <a:endParaRPr lang="en-US"/>
          </a:p>
        </p:txBody>
      </p:sp>
      <p:sp>
        <p:nvSpPr>
          <p:cNvPr id="17409" name="Rectangle 1"/>
          <p:cNvSpPr>
            <a:spLocks noChangeArrowheads="1"/>
          </p:cNvSpPr>
          <p:nvPr/>
        </p:nvSpPr>
        <p:spPr bwMode="auto">
          <a:xfrm>
            <a:off x="1698171" y="566056"/>
            <a:ext cx="11342915" cy="9848850"/>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err="1" smtClean="0">
                <a:ln>
                  <a:noFill/>
                </a:ln>
                <a:solidFill>
                  <a:srgbClr val="FF0000"/>
                </a:solidFill>
                <a:effectLst/>
                <a:latin typeface="Libre Baskerville"/>
                <a:cs typeface="Arial" pitchFamily="34" charset="0"/>
              </a:rPr>
              <a:t>Viroids</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4000" b="0" i="0" u="none" strike="noStrike" cap="none" normalizeH="0" baseline="0" dirty="0" smtClean="0">
                <a:ln>
                  <a:noFill/>
                </a:ln>
                <a:solidFill>
                  <a:srgbClr val="000000"/>
                </a:solidFill>
                <a:effectLst/>
                <a:latin typeface="Libre Baskerville"/>
                <a:cs typeface="Arial" pitchFamily="34" charset="0"/>
              </a:rPr>
              <a:t>	T.O. </a:t>
            </a:r>
            <a:r>
              <a:rPr kumimoji="0" lang="en-US" sz="4000" b="0" i="0" u="none" strike="noStrike" cap="none" normalizeH="0" baseline="0" dirty="0" err="1" smtClean="0">
                <a:ln>
                  <a:noFill/>
                </a:ln>
                <a:solidFill>
                  <a:srgbClr val="000000"/>
                </a:solidFill>
                <a:effectLst/>
                <a:latin typeface="Libre Baskerville"/>
                <a:cs typeface="Arial" pitchFamily="34" charset="0"/>
              </a:rPr>
              <a:t>Diener</a:t>
            </a:r>
            <a:r>
              <a:rPr kumimoji="0" lang="en-US" sz="4000" b="0" i="0" u="none" strike="noStrike" cap="none" normalizeH="0" baseline="0" dirty="0" smtClean="0">
                <a:ln>
                  <a:noFill/>
                </a:ln>
                <a:solidFill>
                  <a:srgbClr val="000000"/>
                </a:solidFill>
                <a:effectLst/>
                <a:latin typeface="Libre Baskerville"/>
                <a:cs typeface="Arial" pitchFamily="34" charset="0"/>
              </a:rPr>
              <a:t> discovered a new infectious agent that was smaller than viruses and caused potato spindle tuber disease. It has only a free RNA and lacked the protein coat, so named as </a:t>
            </a:r>
            <a:r>
              <a:rPr kumimoji="0" lang="en-US" sz="4000" b="0" i="0" u="none" strike="noStrike" cap="none" normalizeH="0" baseline="0" dirty="0" err="1" smtClean="0">
                <a:ln>
                  <a:noFill/>
                </a:ln>
                <a:solidFill>
                  <a:srgbClr val="000000"/>
                </a:solidFill>
                <a:effectLst/>
                <a:latin typeface="Libre Baskerville"/>
                <a:cs typeface="Arial" pitchFamily="34" charset="0"/>
              </a:rPr>
              <a:t>viroid</a:t>
            </a:r>
            <a:r>
              <a:rPr kumimoji="0" lang="en-US" sz="4000" b="0" i="0" u="none" strike="noStrike" cap="none" normalizeH="0" baseline="0" dirty="0" smtClean="0">
                <a:ln>
                  <a:noFill/>
                </a:ln>
                <a:solidFill>
                  <a:srgbClr val="000000"/>
                </a:solidFill>
                <a:effectLst/>
                <a:latin typeface="Libre Baskerville"/>
                <a:cs typeface="Arial" pitchFamily="34" charset="0"/>
              </a:rPr>
              <a:t>.</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Arial" pitchFamily="34" charset="0"/>
                <a:cs typeface="Arial" pitchFamily="34" charset="0"/>
              </a:rPr>
              <a:t/>
            </a:r>
            <a:br>
              <a:rPr kumimoji="0" lang="en-US" sz="4000" b="0" i="0" u="none" strike="noStrike" cap="none" normalizeH="0" baseline="0" dirty="0" smtClean="0">
                <a:ln>
                  <a:noFill/>
                </a:ln>
                <a:solidFill>
                  <a:schemeClr val="tx1"/>
                </a:solidFill>
                <a:effectLst/>
                <a:latin typeface="Arial" pitchFamily="34" charset="0"/>
                <a:cs typeface="Arial" pitchFamily="34" charset="0"/>
              </a:rPr>
            </a:b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FF0000"/>
                </a:solidFill>
                <a:effectLst/>
                <a:latin typeface="Libre Baskerville"/>
                <a:cs typeface="Arial" pitchFamily="34" charset="0"/>
              </a:rPr>
              <a:t>Lichens</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lvl="2" eaLnBrk="0" fontAlgn="base" hangingPunct="0">
              <a:spcBef>
                <a:spcPct val="0"/>
              </a:spcBef>
              <a:spcAft>
                <a:spcPct val="0"/>
              </a:spcAft>
              <a:buClrTx/>
              <a:buFontTx/>
              <a:buChar char="•"/>
            </a:pPr>
            <a:r>
              <a:rPr kumimoji="0" lang="en-US" sz="4000" b="0" i="0" u="none" strike="noStrike" cap="none" normalizeH="0" baseline="0" dirty="0" smtClean="0">
                <a:ln>
                  <a:noFill/>
                </a:ln>
                <a:solidFill>
                  <a:srgbClr val="000000"/>
                </a:solidFill>
                <a:effectLst/>
                <a:latin typeface="Libre Baskerville"/>
                <a:cs typeface="Arial" pitchFamily="34" charset="0"/>
              </a:rPr>
              <a:t>Symbiotic association between algae and fungi. </a:t>
            </a:r>
            <a:r>
              <a:rPr kumimoji="0" lang="en-US" sz="4000" b="0" i="0" u="none" strike="noStrike" cap="none" normalizeH="0" baseline="0" dirty="0" err="1" smtClean="0">
                <a:ln>
                  <a:noFill/>
                </a:ln>
                <a:solidFill>
                  <a:srgbClr val="000000"/>
                </a:solidFill>
                <a:effectLst/>
                <a:latin typeface="Libre Baskerville"/>
                <a:cs typeface="Arial" pitchFamily="34" charset="0"/>
              </a:rPr>
              <a:t>Phycobiont</a:t>
            </a:r>
            <a:r>
              <a:rPr kumimoji="0" lang="en-US" sz="4000" b="0" i="0" u="none" strike="noStrike" cap="none" normalizeH="0" baseline="0" dirty="0" smtClean="0">
                <a:ln>
                  <a:noFill/>
                </a:ln>
                <a:solidFill>
                  <a:srgbClr val="000000"/>
                </a:solidFill>
                <a:effectLst/>
                <a:latin typeface="Libre Baskerville"/>
                <a:cs typeface="Arial" pitchFamily="34" charset="0"/>
              </a:rPr>
              <a:t> is algal component, which prepare food for</a:t>
            </a:r>
            <a:endParaRPr kumimoji="0" lang="en-US" sz="4000" b="0" i="0" u="none" strike="noStrike" cap="none" normalizeH="0" baseline="0" dirty="0" smtClean="0">
              <a:ln>
                <a:noFill/>
              </a:ln>
              <a:solidFill>
                <a:srgbClr val="D34817"/>
              </a:solidFill>
              <a:effectLst/>
              <a:latin typeface="Noto Sans Symbol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4000" b="0" i="0" u="none" strike="noStrike" cap="none" normalizeH="0" baseline="0" dirty="0" smtClean="0">
                <a:ln>
                  <a:noFill/>
                </a:ln>
                <a:solidFill>
                  <a:srgbClr val="000000"/>
                </a:solidFill>
                <a:effectLst/>
                <a:latin typeface="Libre Baskerville"/>
                <a:cs typeface="Arial" pitchFamily="34" charset="0"/>
              </a:rPr>
              <a:t>fungi and </a:t>
            </a:r>
            <a:r>
              <a:rPr kumimoji="0" lang="en-US" sz="4000" b="0" i="0" u="none" strike="noStrike" cap="none" normalizeH="0" baseline="0" dirty="0" err="1" smtClean="0">
                <a:ln>
                  <a:noFill/>
                </a:ln>
                <a:solidFill>
                  <a:srgbClr val="000000"/>
                </a:solidFill>
                <a:effectLst/>
                <a:latin typeface="Libre Baskerville"/>
                <a:cs typeface="Arial" pitchFamily="34" charset="0"/>
              </a:rPr>
              <a:t>Mycobiont</a:t>
            </a:r>
            <a:r>
              <a:rPr kumimoji="0" lang="en-US" sz="4000" b="0" i="0" u="none" strike="noStrike" cap="none" normalizeH="0" baseline="0" dirty="0" smtClean="0">
                <a:ln>
                  <a:noFill/>
                </a:ln>
                <a:solidFill>
                  <a:srgbClr val="000000"/>
                </a:solidFill>
                <a:effectLst/>
                <a:latin typeface="Libre Baskerville"/>
                <a:cs typeface="Arial" pitchFamily="34" charset="0"/>
              </a:rPr>
              <a:t> is a fungal component, which provide shelter and absorb mineral nutrients and water for its partner.</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Arial" pitchFamily="34" charset="0"/>
                <a:cs typeface="Arial" pitchFamily="34" charset="0"/>
              </a:rPr>
              <a:t>   </a:t>
            </a:r>
          </a:p>
        </p:txBody>
      </p:sp>
      <p:pic>
        <p:nvPicPr>
          <p:cNvPr id="17410" name="Picture 2" descr="http://www.lichen.com/bigphotos/Xmexicanalg.jpeg"/>
          <p:cNvPicPr>
            <a:picLocks noChangeAspect="1" noChangeArrowheads="1"/>
          </p:cNvPicPr>
          <p:nvPr/>
        </p:nvPicPr>
        <p:blipFill>
          <a:blip r:embed="rId2"/>
          <a:srcRect/>
          <a:stretch>
            <a:fillRect/>
          </a:stretch>
        </p:blipFill>
        <p:spPr bwMode="auto">
          <a:xfrm>
            <a:off x="13109573" y="6455274"/>
            <a:ext cx="4350545" cy="2900363"/>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92256" y="4065550"/>
            <a:ext cx="7772400" cy="1470025"/>
          </a:xfrm>
        </p:spPr>
        <p:txBody>
          <a:bodyPr>
            <a:noAutofit/>
          </a:bodyPr>
          <a:lstStyle/>
          <a:p>
            <a:r>
              <a:rPr lang="en-US" sz="9600" dirty="0" smtClean="0">
                <a:latin typeface="Broadway" pitchFamily="82" charset="0"/>
              </a:rPr>
              <a:t>THANK YOU</a:t>
            </a:r>
            <a:endParaRPr lang="en-US" sz="9600" dirty="0">
              <a:latin typeface="Broadway" pitchFamily="82" charset="0"/>
            </a:endParaRP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98"/>
        <p:cNvGrpSpPr/>
        <p:nvPr/>
      </p:nvGrpSpPr>
      <p:grpSpPr>
        <a:xfrm>
          <a:off x="0" y="0"/>
          <a:ext cx="0" cy="0"/>
          <a:chOff x="0" y="0"/>
          <a:chExt cx="0" cy="0"/>
        </a:xfrm>
      </p:grpSpPr>
      <p:sp>
        <p:nvSpPr>
          <p:cNvPr id="99" name="Google Shape;99;p2"/>
          <p:cNvSpPr/>
          <p:nvPr/>
        </p:nvSpPr>
        <p:spPr>
          <a:xfrm>
            <a:off x="7436419" y="925830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2</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7" name="Rectangle 16"/>
          <p:cNvSpPr/>
          <p:nvPr/>
        </p:nvSpPr>
        <p:spPr>
          <a:xfrm>
            <a:off x="1850065" y="659218"/>
            <a:ext cx="13992447" cy="7848302"/>
          </a:xfrm>
          <a:prstGeom prst="rect">
            <a:avLst/>
          </a:prstGeom>
        </p:spPr>
        <p:txBody>
          <a:bodyPr wrap="square">
            <a:spAutoFit/>
          </a:bodyPr>
          <a:lstStyle/>
          <a:p>
            <a:r>
              <a:rPr lang="en-US" sz="3600" b="1" dirty="0" smtClean="0">
                <a:solidFill>
                  <a:srgbClr val="FF0000"/>
                </a:solidFill>
              </a:rPr>
              <a:t>Biological classification</a:t>
            </a:r>
            <a:endParaRPr lang="en-US" sz="3600" dirty="0" smtClean="0">
              <a:solidFill>
                <a:srgbClr val="FF0000"/>
              </a:solidFill>
            </a:endParaRPr>
          </a:p>
          <a:p>
            <a:pPr fontAlgn="base"/>
            <a:r>
              <a:rPr lang="en-US" sz="3600" dirty="0" smtClean="0"/>
              <a:t/>
            </a:r>
            <a:br>
              <a:rPr lang="en-US" sz="3600" dirty="0" smtClean="0"/>
            </a:br>
            <a:r>
              <a:rPr lang="en-US" sz="3600" dirty="0" smtClean="0"/>
              <a:t>The process of grouping living organisms into convenient categories based on simple characters is known as </a:t>
            </a:r>
            <a:r>
              <a:rPr lang="en-US" sz="3600" b="1" dirty="0" smtClean="0">
                <a:solidFill>
                  <a:srgbClr val="FF0000"/>
                </a:solidFill>
              </a:rPr>
              <a:t>Biological classification.</a:t>
            </a:r>
            <a:endParaRPr lang="en-US" sz="3600" dirty="0" smtClean="0">
              <a:solidFill>
                <a:srgbClr val="FF0000"/>
              </a:solidFill>
            </a:endParaRPr>
          </a:p>
          <a:p>
            <a:r>
              <a:rPr lang="en-US" sz="3600" b="1" dirty="0" smtClean="0">
                <a:solidFill>
                  <a:srgbClr val="FF0000"/>
                </a:solidFill>
              </a:rPr>
              <a:t>Two kingdom classification.</a:t>
            </a:r>
            <a:endParaRPr lang="en-US" sz="3600" dirty="0" smtClean="0">
              <a:solidFill>
                <a:srgbClr val="FF0000"/>
              </a:solidFill>
            </a:endParaRPr>
          </a:p>
          <a:p>
            <a:pPr fontAlgn="base"/>
            <a:r>
              <a:rPr lang="en-US" sz="3600" dirty="0" smtClean="0"/>
              <a:t>Plants. (</a:t>
            </a:r>
            <a:r>
              <a:rPr lang="en-US" sz="3600" dirty="0" err="1" smtClean="0"/>
              <a:t>autotrophs</a:t>
            </a:r>
            <a:r>
              <a:rPr lang="en-US" sz="3600" dirty="0" smtClean="0"/>
              <a:t>, cell wall, do not move)</a:t>
            </a:r>
          </a:p>
          <a:p>
            <a:pPr fontAlgn="base"/>
            <a:r>
              <a:rPr lang="en-US" sz="3600" dirty="0" smtClean="0"/>
              <a:t>Animals (</a:t>
            </a:r>
            <a:r>
              <a:rPr lang="en-US" sz="3600" dirty="0" err="1" smtClean="0"/>
              <a:t>heterotrophus</a:t>
            </a:r>
            <a:r>
              <a:rPr lang="en-US" sz="3600" dirty="0" smtClean="0"/>
              <a:t>, no cell wall, can move)</a:t>
            </a:r>
          </a:p>
          <a:p>
            <a:r>
              <a:rPr lang="en-US" sz="3600" dirty="0" smtClean="0"/>
              <a:t>Linnaeus - </a:t>
            </a:r>
            <a:r>
              <a:rPr lang="en-US" sz="3600" dirty="0" err="1" smtClean="0"/>
              <a:t>plantae</a:t>
            </a:r>
            <a:r>
              <a:rPr lang="en-US" sz="3600" dirty="0" smtClean="0"/>
              <a:t> &amp; </a:t>
            </a:r>
            <a:r>
              <a:rPr lang="en-US" sz="3600" dirty="0" err="1" smtClean="0"/>
              <a:t>Animalia</a:t>
            </a:r>
            <a:endParaRPr lang="en-US" sz="3600" dirty="0" smtClean="0"/>
          </a:p>
          <a:p>
            <a:r>
              <a:rPr lang="en-US" sz="3600" dirty="0" smtClean="0"/>
              <a:t>Later found two kingdom classification was not sufficient because in that</a:t>
            </a:r>
          </a:p>
          <a:p>
            <a:pPr fontAlgn="base"/>
            <a:r>
              <a:rPr lang="en-US" sz="3600" dirty="0" smtClean="0"/>
              <a:t>1. Prokaryotes &amp; Eukaryotes were grouped together.</a:t>
            </a:r>
          </a:p>
          <a:p>
            <a:pPr fontAlgn="base"/>
            <a:r>
              <a:rPr lang="en-US" sz="3600" dirty="0" smtClean="0"/>
              <a:t>2. </a:t>
            </a:r>
            <a:r>
              <a:rPr lang="en-US" sz="3600" dirty="0" err="1" smtClean="0"/>
              <a:t>Heterotrophs</a:t>
            </a:r>
            <a:r>
              <a:rPr lang="en-US" sz="3600" dirty="0" smtClean="0"/>
              <a:t> &amp; </a:t>
            </a:r>
            <a:r>
              <a:rPr lang="en-US" sz="3600" dirty="0" err="1" smtClean="0"/>
              <a:t>Autotrophs</a:t>
            </a:r>
            <a:r>
              <a:rPr lang="en-US" sz="3600" dirty="0" smtClean="0"/>
              <a:t> were together.</a:t>
            </a:r>
          </a:p>
          <a:p>
            <a:pPr fontAlgn="base"/>
            <a:r>
              <a:rPr lang="en-US" sz="3600" dirty="0" smtClean="0"/>
              <a:t>3. No difference between unicellular and </a:t>
            </a:r>
            <a:r>
              <a:rPr lang="en-US" sz="3600" dirty="0" err="1" smtClean="0"/>
              <a:t>multicellular</a:t>
            </a:r>
            <a:endParaRPr lang="en-US" sz="3600" dirty="0" smtClean="0"/>
          </a:p>
          <a:p>
            <a:pPr fontAlgn="base"/>
            <a:r>
              <a:rPr lang="en-US" sz="3600" dirty="0" smtClean="0"/>
              <a:t>4. Simple organisms were placed along with higher organism.</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98"/>
        <p:cNvGrpSpPr/>
        <p:nvPr/>
      </p:nvGrpSpPr>
      <p:grpSpPr>
        <a:xfrm>
          <a:off x="0" y="0"/>
          <a:ext cx="0" cy="0"/>
          <a:chOff x="0" y="0"/>
          <a:chExt cx="0" cy="0"/>
        </a:xfrm>
      </p:grpSpPr>
      <p:sp>
        <p:nvSpPr>
          <p:cNvPr id="99" name="Google Shape;99;p2"/>
          <p:cNvSpPr/>
          <p:nvPr/>
        </p:nvSpPr>
        <p:spPr>
          <a:xfrm>
            <a:off x="7436419" y="925830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3</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5" name="Rectangle 14"/>
          <p:cNvSpPr/>
          <p:nvPr/>
        </p:nvSpPr>
        <p:spPr>
          <a:xfrm>
            <a:off x="2041451" y="439199"/>
            <a:ext cx="13524614" cy="7971413"/>
          </a:xfrm>
          <a:prstGeom prst="rect">
            <a:avLst/>
          </a:prstGeom>
        </p:spPr>
        <p:txBody>
          <a:bodyPr wrap="square">
            <a:spAutoFit/>
          </a:bodyPr>
          <a:lstStyle/>
          <a:p>
            <a:r>
              <a:rPr lang="en-US" sz="4400" b="1" dirty="0" smtClean="0">
                <a:solidFill>
                  <a:srgbClr val="FF0000"/>
                </a:solidFill>
              </a:rPr>
              <a:t>Five kingdom classification. (R.H Whittaker 1959)</a:t>
            </a:r>
            <a:r>
              <a:rPr lang="en-US" sz="3600" b="1" dirty="0" smtClean="0"/>
              <a:t/>
            </a:r>
            <a:br>
              <a:rPr lang="en-US" sz="3600" b="1" dirty="0" smtClean="0"/>
            </a:br>
            <a:r>
              <a:rPr lang="en-US" sz="3600" dirty="0" smtClean="0"/>
              <a:t/>
            </a:r>
            <a:br>
              <a:rPr lang="en-US" sz="3600" dirty="0" smtClean="0"/>
            </a:br>
            <a:r>
              <a:rPr lang="en-US" sz="3600" b="1" dirty="0" smtClean="0">
                <a:solidFill>
                  <a:srgbClr val="FF0000"/>
                </a:solidFill>
              </a:rPr>
              <a:t>Main criteria for classification:</a:t>
            </a:r>
            <a:endParaRPr lang="en-US" sz="3600" dirty="0" smtClean="0">
              <a:solidFill>
                <a:srgbClr val="FF0000"/>
              </a:solidFill>
            </a:endParaRPr>
          </a:p>
          <a:p>
            <a:pPr fontAlgn="base"/>
            <a:r>
              <a:rPr lang="en-US" sz="3600" dirty="0" smtClean="0"/>
              <a:t>Complexity of cell structure (prokaryotes/ eukaryote )</a:t>
            </a:r>
          </a:p>
          <a:p>
            <a:pPr fontAlgn="base"/>
            <a:r>
              <a:rPr lang="en-US" sz="3600" dirty="0" smtClean="0"/>
              <a:t>Body organization (unicellular/ </a:t>
            </a:r>
            <a:r>
              <a:rPr lang="en-US" sz="3600" dirty="0" err="1" smtClean="0"/>
              <a:t>multicellular</a:t>
            </a:r>
            <a:r>
              <a:rPr lang="en-US" sz="3600" dirty="0" smtClean="0"/>
              <a:t>)</a:t>
            </a:r>
          </a:p>
          <a:p>
            <a:pPr fontAlgn="base"/>
            <a:r>
              <a:rPr lang="en-US" sz="3600" dirty="0" smtClean="0"/>
              <a:t>Mode of nutrition (autotrophic / heterotrophic / </a:t>
            </a:r>
            <a:r>
              <a:rPr lang="en-US" sz="3600" dirty="0" err="1" smtClean="0"/>
              <a:t>holozoic</a:t>
            </a:r>
            <a:r>
              <a:rPr lang="en-US" sz="3600" dirty="0" smtClean="0"/>
              <a:t>)</a:t>
            </a:r>
          </a:p>
          <a:p>
            <a:pPr fontAlgn="base"/>
            <a:r>
              <a:rPr lang="en-US" sz="3600" dirty="0" smtClean="0"/>
              <a:t>Life style ( producers / consumers / decomposers)</a:t>
            </a:r>
          </a:p>
          <a:p>
            <a:pPr fontAlgn="base"/>
            <a:r>
              <a:rPr lang="en-US" sz="3600" dirty="0" smtClean="0"/>
              <a:t>Phylogenic relationships (revolutionary history)</a:t>
            </a:r>
          </a:p>
          <a:p>
            <a:r>
              <a:rPr lang="en-US" sz="3600" b="1" dirty="0" smtClean="0">
                <a:solidFill>
                  <a:srgbClr val="FF0000"/>
                </a:solidFill>
              </a:rPr>
              <a:t>Five kingdoms are</a:t>
            </a:r>
            <a:endParaRPr lang="en-US" sz="3600" dirty="0" smtClean="0">
              <a:solidFill>
                <a:srgbClr val="FF0000"/>
              </a:solidFill>
            </a:endParaRPr>
          </a:p>
          <a:p>
            <a:pPr fontAlgn="base"/>
            <a:r>
              <a:rPr lang="en-US" sz="3600" dirty="0" smtClean="0"/>
              <a:t>1. Kingdom </a:t>
            </a:r>
            <a:r>
              <a:rPr lang="en-US" sz="3600" dirty="0" err="1" smtClean="0"/>
              <a:t>Monera</a:t>
            </a:r>
            <a:r>
              <a:rPr lang="en-US" sz="3600" dirty="0" smtClean="0"/>
              <a:t> (bacteria ) – prokaryotic unicellular</a:t>
            </a:r>
          </a:p>
          <a:p>
            <a:pPr fontAlgn="base"/>
            <a:r>
              <a:rPr lang="en-US" sz="3600" dirty="0" smtClean="0"/>
              <a:t>2. Kingdom </a:t>
            </a:r>
            <a:r>
              <a:rPr lang="en-US" sz="3600" dirty="0" err="1" smtClean="0"/>
              <a:t>Protista</a:t>
            </a:r>
            <a:r>
              <a:rPr lang="en-US" sz="3600" dirty="0" smtClean="0"/>
              <a:t> ( amoeba ) – eukaryotic unicellular</a:t>
            </a:r>
          </a:p>
          <a:p>
            <a:pPr fontAlgn="base"/>
            <a:r>
              <a:rPr lang="en-US" sz="3600" dirty="0" smtClean="0"/>
              <a:t>3. Kingdom Fungi - </a:t>
            </a:r>
            <a:r>
              <a:rPr lang="en-US" sz="3600" dirty="0" err="1" smtClean="0"/>
              <a:t>multicellular</a:t>
            </a:r>
            <a:r>
              <a:rPr lang="en-US" sz="3600" dirty="0" smtClean="0"/>
              <a:t> eukaryotic</a:t>
            </a:r>
          </a:p>
          <a:p>
            <a:pPr fontAlgn="base"/>
            <a:r>
              <a:rPr lang="en-US" sz="3600" dirty="0" smtClean="0"/>
              <a:t>4. Kingdom </a:t>
            </a:r>
            <a:r>
              <a:rPr lang="en-US" sz="3600" dirty="0" err="1" smtClean="0"/>
              <a:t>Plantae</a:t>
            </a:r>
            <a:r>
              <a:rPr lang="en-US" sz="3600" dirty="0" smtClean="0"/>
              <a:t> - </a:t>
            </a:r>
            <a:r>
              <a:rPr lang="en-US" sz="3600" dirty="0" err="1" smtClean="0"/>
              <a:t>multicellular</a:t>
            </a:r>
            <a:r>
              <a:rPr lang="en-US" sz="3600" dirty="0" smtClean="0"/>
              <a:t> eukaryotic</a:t>
            </a:r>
          </a:p>
          <a:p>
            <a:pPr fontAlgn="base"/>
            <a:r>
              <a:rPr lang="en-US" sz="3600" dirty="0" smtClean="0"/>
              <a:t>5. Kingdom </a:t>
            </a:r>
            <a:r>
              <a:rPr lang="en-US" sz="3600" dirty="0" err="1" smtClean="0"/>
              <a:t>Animalia</a:t>
            </a:r>
            <a:r>
              <a:rPr lang="en-US" sz="3600" dirty="0" smtClean="0"/>
              <a:t> – </a:t>
            </a:r>
            <a:r>
              <a:rPr lang="en-US" sz="3600" dirty="0" err="1" smtClean="0"/>
              <a:t>multicellular</a:t>
            </a:r>
            <a:r>
              <a:rPr lang="en-US" sz="3600" dirty="0" smtClean="0"/>
              <a:t> eukaryotic</a:t>
            </a: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6F6ED">
            <a:alpha val="73725"/>
          </a:srgbClr>
        </a:solidFill>
        <a:effectLst/>
      </p:bgPr>
    </p:bg>
    <p:spTree>
      <p:nvGrpSpPr>
        <p:cNvPr id="1" name="Shape 108"/>
        <p:cNvGrpSpPr/>
        <p:nvPr/>
      </p:nvGrpSpPr>
      <p:grpSpPr>
        <a:xfrm>
          <a:off x="0" y="0"/>
          <a:ext cx="0" cy="0"/>
          <a:chOff x="0" y="0"/>
          <a:chExt cx="0" cy="0"/>
        </a:xfrm>
      </p:grpSpPr>
      <p:sp>
        <p:nvSpPr>
          <p:cNvPr id="113" name="Google Shape;113;p3"/>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4</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38913" name="Rectangle 1"/>
          <p:cNvSpPr>
            <a:spLocks noChangeArrowheads="1"/>
          </p:cNvSpPr>
          <p:nvPr/>
        </p:nvSpPr>
        <p:spPr bwMode="auto">
          <a:xfrm>
            <a:off x="1701210" y="404036"/>
            <a:ext cx="14183832" cy="7201972"/>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FF0000"/>
                </a:solidFill>
                <a:effectLst/>
                <a:latin typeface="Libre Franklin"/>
                <a:cs typeface="Arial" pitchFamily="34" charset="0"/>
              </a:rPr>
              <a:t>Kingdom - </a:t>
            </a:r>
            <a:r>
              <a:rPr kumimoji="0" lang="en-US" sz="3600" b="1" i="0" u="none" strike="noStrike" cap="none" normalizeH="0" baseline="0" dirty="0" err="1" smtClean="0">
                <a:ln>
                  <a:noFill/>
                </a:ln>
                <a:solidFill>
                  <a:srgbClr val="FF0000"/>
                </a:solidFill>
                <a:effectLst/>
                <a:latin typeface="Libre Franklin"/>
                <a:cs typeface="Arial" pitchFamily="34" charset="0"/>
              </a:rPr>
              <a:t>Monera</a:t>
            </a:r>
            <a:r>
              <a:rPr kumimoji="0" lang="en-US" sz="3600" b="1" i="0" u="none" strike="noStrike" cap="none" normalizeH="0" baseline="0" dirty="0" smtClean="0">
                <a:ln>
                  <a:noFill/>
                </a:ln>
                <a:solidFill>
                  <a:srgbClr val="FF0000"/>
                </a:solidFill>
                <a:effectLst/>
                <a:latin typeface="Libre Franklin"/>
                <a:cs typeface="Arial" pitchFamily="34" charset="0"/>
              </a:rPr>
              <a:t> (</a:t>
            </a:r>
            <a:r>
              <a:rPr kumimoji="0" lang="en-US" sz="3600" b="1" i="0" u="none" strike="noStrike" cap="none" normalizeH="0" baseline="0" dirty="0" err="1" smtClean="0">
                <a:ln>
                  <a:noFill/>
                </a:ln>
                <a:solidFill>
                  <a:srgbClr val="FF0000"/>
                </a:solidFill>
                <a:effectLst/>
                <a:latin typeface="Libre Franklin"/>
                <a:cs typeface="Arial" pitchFamily="34" charset="0"/>
              </a:rPr>
              <a:t>eg</a:t>
            </a:r>
            <a:r>
              <a:rPr kumimoji="0" lang="en-US" sz="3600" b="1" i="0" u="none" strike="noStrike" cap="none" normalizeH="0" baseline="0" dirty="0" smtClean="0">
                <a:ln>
                  <a:noFill/>
                </a:ln>
                <a:solidFill>
                  <a:srgbClr val="FF0000"/>
                </a:solidFill>
                <a:effectLst/>
                <a:latin typeface="Libre Franklin"/>
                <a:cs typeface="Arial" pitchFamily="34" charset="0"/>
              </a:rPr>
              <a:t>. Bacteria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Arial" pitchFamily="34" charset="0"/>
                <a:cs typeface="Arial" pitchFamily="34" charset="0"/>
              </a:rPr>
              <a:t/>
            </a:r>
            <a:br>
              <a:rPr kumimoji="0" lang="en-US" sz="3600" b="0" i="0" u="none" strike="noStrike" cap="none" normalizeH="0" baseline="0" dirty="0" smtClean="0">
                <a:ln>
                  <a:noFill/>
                </a:ln>
                <a:solidFill>
                  <a:schemeClr val="tx1"/>
                </a:solidFill>
                <a:effectLst/>
                <a:latin typeface="Arial" pitchFamily="34" charset="0"/>
                <a:cs typeface="Arial" pitchFamily="34" charset="0"/>
              </a:rPr>
            </a:b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600" b="0" i="0" u="none" strike="noStrike" cap="none" normalizeH="0" baseline="0" dirty="0" smtClean="0">
                <a:ln>
                  <a:noFill/>
                </a:ln>
                <a:solidFill>
                  <a:srgbClr val="000000"/>
                </a:solidFill>
                <a:effectLst/>
                <a:latin typeface="Libre Baskerville"/>
                <a:cs typeface="Arial" pitchFamily="34" charset="0"/>
              </a:rPr>
              <a:t>Habitats- omnipresent</a:t>
            </a:r>
            <a:endParaRPr kumimoji="0" lang="en-US" sz="3600" b="0" i="0" u="none" strike="noStrike" cap="none" normalizeH="0" baseline="0" dirty="0" smtClean="0">
              <a:ln>
                <a:noFill/>
              </a:ln>
              <a:solidFill>
                <a:srgbClr val="D34817"/>
              </a:solidFill>
              <a:effectLst/>
              <a:latin typeface="Noto Sans Symbol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600" b="0" i="0" u="none" strike="noStrike" cap="none" normalizeH="0" baseline="0" dirty="0" smtClean="0">
                <a:ln>
                  <a:noFill/>
                </a:ln>
                <a:solidFill>
                  <a:srgbClr val="000000"/>
                </a:solidFill>
                <a:effectLst/>
                <a:latin typeface="Libre Baskerville"/>
                <a:cs typeface="Arial" pitchFamily="34" charset="0"/>
              </a:rPr>
              <a:t>Grouped in to 4 groups based on their shape.</a:t>
            </a:r>
            <a:endParaRPr kumimoji="0" lang="en-US" sz="3600" b="0" i="0" u="none" strike="noStrike" cap="none" normalizeH="0" baseline="0" dirty="0" smtClean="0">
              <a:ln>
                <a:noFill/>
              </a:ln>
              <a:solidFill>
                <a:srgbClr val="D34817"/>
              </a:solidFill>
              <a:effectLst/>
              <a:latin typeface="Noto Sans Symbol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600" b="0" i="0" u="none" strike="noStrike" cap="none" normalizeH="0" baseline="0" dirty="0" smtClean="0">
                <a:ln>
                  <a:noFill/>
                </a:ln>
                <a:solidFill>
                  <a:srgbClr val="000000"/>
                </a:solidFill>
                <a:effectLst/>
                <a:latin typeface="Libre Baskerville"/>
                <a:cs typeface="Arial" pitchFamily="34" charset="0"/>
              </a:rPr>
              <a:t>1. </a:t>
            </a:r>
            <a:r>
              <a:rPr kumimoji="0" lang="en-US" sz="3600" b="0" i="0" u="none" strike="noStrike" cap="none" normalizeH="0" baseline="0" dirty="0" err="1" smtClean="0">
                <a:ln>
                  <a:noFill/>
                </a:ln>
                <a:solidFill>
                  <a:srgbClr val="000000"/>
                </a:solidFill>
                <a:effectLst/>
                <a:latin typeface="Libre Baskerville"/>
                <a:cs typeface="Arial" pitchFamily="34" charset="0"/>
              </a:rPr>
              <a:t>Cocus</a:t>
            </a:r>
            <a:r>
              <a:rPr kumimoji="0" lang="en-US" sz="3600" b="0" i="0" u="none" strike="noStrike" cap="none" normalizeH="0" baseline="0" dirty="0" smtClean="0">
                <a:ln>
                  <a:noFill/>
                </a:ln>
                <a:solidFill>
                  <a:srgbClr val="000000"/>
                </a:solidFill>
                <a:effectLst/>
                <a:latin typeface="Libre Baskerville"/>
                <a:cs typeface="Arial" pitchFamily="34" charset="0"/>
              </a:rPr>
              <a:t> (spherical) 2. Bacillus (rod) 3. </a:t>
            </a:r>
            <a:r>
              <a:rPr kumimoji="0" lang="en-US" sz="3600" b="0" i="0" u="none" strike="noStrike" cap="none" normalizeH="0" baseline="0" dirty="0" err="1" smtClean="0">
                <a:ln>
                  <a:noFill/>
                </a:ln>
                <a:solidFill>
                  <a:srgbClr val="000000"/>
                </a:solidFill>
                <a:effectLst/>
                <a:latin typeface="Libre Baskerville"/>
                <a:cs typeface="Arial" pitchFamily="34" charset="0"/>
              </a:rPr>
              <a:t>Vibrio</a:t>
            </a:r>
            <a:r>
              <a:rPr kumimoji="0" lang="en-US" sz="3600" b="0" i="0" u="none" strike="noStrike" cap="none" normalizeH="0" baseline="0" dirty="0" smtClean="0">
                <a:ln>
                  <a:noFill/>
                </a:ln>
                <a:solidFill>
                  <a:srgbClr val="000000"/>
                </a:solidFill>
                <a:effectLst/>
                <a:latin typeface="Libre Baskerville"/>
                <a:cs typeface="Arial" pitchFamily="34" charset="0"/>
              </a:rPr>
              <a:t> (comma) 4. </a:t>
            </a:r>
            <a:r>
              <a:rPr kumimoji="0" lang="en-US" sz="3600" b="0" i="0" u="none" strike="noStrike" cap="none" normalizeH="0" baseline="0" dirty="0" err="1" smtClean="0">
                <a:ln>
                  <a:noFill/>
                </a:ln>
                <a:solidFill>
                  <a:srgbClr val="000000"/>
                </a:solidFill>
                <a:effectLst/>
                <a:latin typeface="Libre Baskerville"/>
                <a:cs typeface="Arial" pitchFamily="34" charset="0"/>
              </a:rPr>
              <a:t>Spirillum</a:t>
            </a:r>
            <a:r>
              <a:rPr kumimoji="0" lang="en-US" sz="3600" b="0" i="0" u="none" strike="noStrike" cap="none" normalizeH="0" baseline="0" dirty="0" smtClean="0">
                <a:ln>
                  <a:noFill/>
                </a:ln>
                <a:solidFill>
                  <a:srgbClr val="000000"/>
                </a:solidFill>
                <a:effectLst/>
                <a:latin typeface="Libre Baskerville"/>
                <a:cs typeface="Arial" pitchFamily="34" charset="0"/>
              </a:rPr>
              <a:t> (spiral)</a:t>
            </a:r>
            <a:endParaRPr kumimoji="0" lang="en-US" sz="3600" b="0" i="0" u="none" strike="noStrike" cap="none" normalizeH="0" baseline="0" dirty="0" smtClean="0">
              <a:ln>
                <a:noFill/>
              </a:ln>
              <a:solidFill>
                <a:srgbClr val="D34817"/>
              </a:solidFill>
              <a:effectLst/>
              <a:latin typeface="Noto Sans Symbol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600" b="0" i="0" u="none" strike="noStrike" cap="none" normalizeH="0" baseline="0" dirty="0" smtClean="0">
                <a:ln>
                  <a:noFill/>
                </a:ln>
                <a:solidFill>
                  <a:srgbClr val="000000"/>
                </a:solidFill>
                <a:effectLst/>
                <a:latin typeface="Libre Baskerville"/>
                <a:cs typeface="Arial" pitchFamily="34" charset="0"/>
              </a:rPr>
              <a:t>Mode of nutrition – </a:t>
            </a:r>
            <a:r>
              <a:rPr kumimoji="0" lang="en-US" sz="3600" b="0" i="0" u="none" strike="noStrike" cap="none" normalizeH="0" baseline="0" dirty="0" err="1" smtClean="0">
                <a:ln>
                  <a:noFill/>
                </a:ln>
                <a:solidFill>
                  <a:srgbClr val="000000"/>
                </a:solidFill>
                <a:effectLst/>
                <a:latin typeface="Libre Baskerville"/>
                <a:cs typeface="Arial" pitchFamily="34" charset="0"/>
              </a:rPr>
              <a:t>autotrophs</a:t>
            </a:r>
            <a:r>
              <a:rPr kumimoji="0" lang="en-US" sz="3600" b="0" i="0" u="none" strike="noStrike" cap="none" normalizeH="0" baseline="0" dirty="0" smtClean="0">
                <a:ln>
                  <a:noFill/>
                </a:ln>
                <a:solidFill>
                  <a:srgbClr val="000000"/>
                </a:solidFill>
                <a:effectLst/>
                <a:latin typeface="Libre Baskerville"/>
                <a:cs typeface="Arial" pitchFamily="34" charset="0"/>
              </a:rPr>
              <a:t> and </a:t>
            </a:r>
            <a:r>
              <a:rPr kumimoji="0" lang="en-US" sz="3600" b="0" i="0" u="none" strike="noStrike" cap="none" normalizeH="0" baseline="0" dirty="0" err="1" smtClean="0">
                <a:ln>
                  <a:noFill/>
                </a:ln>
                <a:solidFill>
                  <a:srgbClr val="000000"/>
                </a:solidFill>
                <a:effectLst/>
                <a:latin typeface="Libre Baskerville"/>
                <a:cs typeface="Arial" pitchFamily="34" charset="0"/>
              </a:rPr>
              <a:t>heterotrophs</a:t>
            </a:r>
            <a:r>
              <a:rPr kumimoji="0" lang="en-US" sz="3600" b="0" i="0" u="none" strike="noStrike" cap="none" normalizeH="0" baseline="0" dirty="0" smtClean="0">
                <a:ln>
                  <a:noFill/>
                </a:ln>
                <a:solidFill>
                  <a:srgbClr val="000000"/>
                </a:solidFill>
                <a:effectLst/>
                <a:latin typeface="Libre Baskerville"/>
                <a:cs typeface="Arial" pitchFamily="34" charset="0"/>
              </a:rPr>
              <a:t>.</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000000"/>
                </a:solidFill>
                <a:effectLst/>
                <a:latin typeface="Libre Baskerville"/>
                <a:cs typeface="Arial" pitchFamily="34" charset="0"/>
              </a:rPr>
              <a:t>Kingdom </a:t>
            </a:r>
            <a:r>
              <a:rPr kumimoji="0" lang="en-US" sz="3600" b="1" i="0" u="none" strike="noStrike" cap="none" normalizeH="0" baseline="0" dirty="0" err="1" smtClean="0">
                <a:ln>
                  <a:noFill/>
                </a:ln>
                <a:solidFill>
                  <a:srgbClr val="000000"/>
                </a:solidFill>
                <a:effectLst/>
                <a:latin typeface="Libre Baskerville"/>
                <a:cs typeface="Arial" pitchFamily="34" charset="0"/>
              </a:rPr>
              <a:t>Monera</a:t>
            </a:r>
            <a:r>
              <a:rPr kumimoji="0" lang="en-US" sz="3600" b="1" i="0" u="none" strike="noStrike" cap="none" normalizeH="0" baseline="0" dirty="0" smtClean="0">
                <a:ln>
                  <a:noFill/>
                </a:ln>
                <a:solidFill>
                  <a:srgbClr val="000000"/>
                </a:solidFill>
                <a:effectLst/>
                <a:latin typeface="Libre Baskerville"/>
                <a:cs typeface="Arial" pitchFamily="34" charset="0"/>
              </a:rPr>
              <a:t> – includes;</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600" b="0" i="0" u="none" strike="noStrike" cap="none" normalizeH="0" baseline="0" dirty="0" smtClean="0">
                <a:ln>
                  <a:noFill/>
                </a:ln>
                <a:solidFill>
                  <a:srgbClr val="000000"/>
                </a:solidFill>
                <a:effectLst/>
                <a:latin typeface="Libre Baskerville"/>
                <a:cs typeface="Arial" pitchFamily="34" charset="0"/>
              </a:rPr>
              <a:t>1. </a:t>
            </a:r>
            <a:r>
              <a:rPr kumimoji="0" lang="en-US" sz="3600" b="0" i="0" u="none" strike="noStrike" cap="none" normalizeH="0" baseline="0" dirty="0" err="1" smtClean="0">
                <a:ln>
                  <a:noFill/>
                </a:ln>
                <a:solidFill>
                  <a:srgbClr val="000000"/>
                </a:solidFill>
                <a:effectLst/>
                <a:latin typeface="Libre Baskerville"/>
                <a:cs typeface="Arial" pitchFamily="34" charset="0"/>
              </a:rPr>
              <a:t>Archaebacteria</a:t>
            </a:r>
            <a:endParaRPr kumimoji="0" lang="en-US" sz="3600" b="0" i="0" u="none" strike="noStrike" cap="none" normalizeH="0" baseline="0" dirty="0" smtClean="0">
              <a:ln>
                <a:noFill/>
              </a:ln>
              <a:solidFill>
                <a:srgbClr val="D34817"/>
              </a:solidFill>
              <a:effectLst/>
              <a:latin typeface="Noto Sans Symbol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600" b="0" i="0" u="none" strike="noStrike" cap="none" normalizeH="0" baseline="0" dirty="0" smtClean="0">
                <a:ln>
                  <a:noFill/>
                </a:ln>
                <a:solidFill>
                  <a:srgbClr val="000000"/>
                </a:solidFill>
                <a:effectLst/>
                <a:latin typeface="Libre Baskerville"/>
                <a:cs typeface="Arial" pitchFamily="34" charset="0"/>
              </a:rPr>
              <a:t>2. </a:t>
            </a:r>
            <a:r>
              <a:rPr kumimoji="0" lang="en-US" sz="3600" b="0" i="0" u="none" strike="noStrike" cap="none" normalizeH="0" baseline="0" dirty="0" err="1" smtClean="0">
                <a:ln>
                  <a:noFill/>
                </a:ln>
                <a:solidFill>
                  <a:srgbClr val="000000"/>
                </a:solidFill>
                <a:effectLst/>
                <a:latin typeface="Libre Baskerville"/>
                <a:cs typeface="Arial" pitchFamily="34" charset="0"/>
              </a:rPr>
              <a:t>Eubacteria</a:t>
            </a:r>
            <a:r>
              <a:rPr kumimoji="0" lang="en-US" sz="3600" b="0" i="0" u="none" strike="noStrike" cap="none" normalizeH="0" baseline="0" dirty="0" smtClean="0">
                <a:ln>
                  <a:noFill/>
                </a:ln>
                <a:solidFill>
                  <a:srgbClr val="000000"/>
                </a:solidFill>
                <a:effectLst/>
                <a:latin typeface="Libre Baskerville"/>
                <a:cs typeface="Arial" pitchFamily="34" charset="0"/>
              </a:rPr>
              <a:t> (</a:t>
            </a:r>
            <a:r>
              <a:rPr kumimoji="0" lang="en-US" sz="3600" b="0" i="0" u="none" strike="noStrike" cap="none" normalizeH="0" baseline="0" dirty="0" err="1" smtClean="0">
                <a:ln>
                  <a:noFill/>
                </a:ln>
                <a:solidFill>
                  <a:srgbClr val="000000"/>
                </a:solidFill>
                <a:effectLst/>
                <a:latin typeface="Libre Baskerville"/>
                <a:cs typeface="Arial" pitchFamily="34" charset="0"/>
              </a:rPr>
              <a:t>Cyanobacteria</a:t>
            </a:r>
            <a:r>
              <a:rPr kumimoji="0" lang="en-US" sz="3600" b="0" i="0" u="none" strike="noStrike" cap="none" normalizeH="0" baseline="0" dirty="0" smtClean="0">
                <a:ln>
                  <a:noFill/>
                </a:ln>
                <a:solidFill>
                  <a:srgbClr val="000000"/>
                </a:solidFill>
                <a:effectLst/>
                <a:latin typeface="Libre Baskerville"/>
                <a:cs typeface="Arial" pitchFamily="34" charset="0"/>
              </a:rPr>
              <a:t>, Chemosynthetic and Heterotrophic)</a:t>
            </a:r>
            <a:endParaRPr kumimoji="0" lang="en-US" sz="3600" b="0" i="0" u="none" strike="noStrike" cap="none" normalizeH="0" baseline="0" dirty="0" smtClean="0">
              <a:ln>
                <a:noFill/>
              </a:ln>
              <a:solidFill>
                <a:srgbClr val="D34817"/>
              </a:solidFill>
              <a:effectLst/>
              <a:latin typeface="Noto Sans Symbol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600" b="0" i="0" u="none" strike="noStrike" cap="none" normalizeH="0" baseline="0" dirty="0" smtClean="0">
                <a:ln>
                  <a:noFill/>
                </a:ln>
                <a:solidFill>
                  <a:srgbClr val="000000"/>
                </a:solidFill>
                <a:effectLst/>
                <a:latin typeface="Libre Baskerville"/>
                <a:cs typeface="Arial" pitchFamily="34" charset="0"/>
              </a:rPr>
              <a:t>3. </a:t>
            </a:r>
            <a:r>
              <a:rPr kumimoji="0" lang="en-US" sz="3600" b="0" i="0" u="none" strike="noStrike" cap="none" normalizeH="0" baseline="0" dirty="0" err="1" smtClean="0">
                <a:ln>
                  <a:noFill/>
                </a:ln>
                <a:solidFill>
                  <a:srgbClr val="000000"/>
                </a:solidFill>
                <a:effectLst/>
                <a:latin typeface="Libre Baskerville"/>
                <a:cs typeface="Arial" pitchFamily="34" charset="0"/>
              </a:rPr>
              <a:t>Mycoplasma</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Arial" pitchFamily="34" charset="0"/>
                <a:cs typeface="Arial" pitchFamily="34" charset="0"/>
              </a:rPr>
              <a:t>   </a:t>
            </a:r>
          </a:p>
        </p:txBody>
      </p:sp>
      <p:pic>
        <p:nvPicPr>
          <p:cNvPr id="38914" name="Picture 2" descr="kebo102_page3_image99"/>
          <p:cNvPicPr>
            <a:picLocks noChangeAspect="1" noChangeArrowheads="1"/>
          </p:cNvPicPr>
          <p:nvPr/>
        </p:nvPicPr>
        <p:blipFill>
          <a:blip r:embed="rId3"/>
          <a:srcRect/>
          <a:stretch>
            <a:fillRect/>
          </a:stretch>
        </p:blipFill>
        <p:spPr bwMode="auto">
          <a:xfrm>
            <a:off x="3706849" y="7278540"/>
            <a:ext cx="9626378" cy="264725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18"/>
        <p:cNvGrpSpPr/>
        <p:nvPr/>
      </p:nvGrpSpPr>
      <p:grpSpPr>
        <a:xfrm>
          <a:off x="0" y="0"/>
          <a:ext cx="0" cy="0"/>
          <a:chOff x="0" y="0"/>
          <a:chExt cx="0" cy="0"/>
        </a:xfrm>
      </p:grpSpPr>
      <p:sp>
        <p:nvSpPr>
          <p:cNvPr id="119" name="Google Shape;119;p4"/>
          <p:cNvSpPr/>
          <p:nvPr/>
        </p:nvSpPr>
        <p:spPr>
          <a:xfrm>
            <a:off x="7284019" y="9251434"/>
            <a:ext cx="110039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4"/>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5</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5" name="Google Shape;120;p4"/>
          <p:cNvSpPr/>
          <p:nvPr/>
        </p:nvSpPr>
        <p:spPr>
          <a:xfrm flipH="1">
            <a:off x="17501855" y="1923607"/>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65" name="Rectangle 1"/>
          <p:cNvSpPr>
            <a:spLocks noChangeArrowheads="1"/>
          </p:cNvSpPr>
          <p:nvPr/>
        </p:nvSpPr>
        <p:spPr bwMode="auto">
          <a:xfrm>
            <a:off x="1935126" y="340241"/>
            <a:ext cx="13588409" cy="8863965"/>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cs typeface="Arial" pitchFamily="34" charset="0"/>
              </a:rPr>
              <a:t>  </a:t>
            </a:r>
            <a:br>
              <a:rPr kumimoji="0" lang="en-US" sz="3200" b="0" i="0" u="none" strike="noStrike" cap="none" normalizeH="0" baseline="0" dirty="0" smtClean="0">
                <a:ln>
                  <a:noFill/>
                </a:ln>
                <a:solidFill>
                  <a:schemeClr val="tx1"/>
                </a:solidFill>
                <a:effectLst/>
                <a:latin typeface="Arial" pitchFamily="34" charset="0"/>
                <a:cs typeface="Arial" pitchFamily="34" charset="0"/>
              </a:rPr>
            </a:b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err="1" smtClean="0">
                <a:ln>
                  <a:noFill/>
                </a:ln>
                <a:solidFill>
                  <a:srgbClr val="FF0000"/>
                </a:solidFill>
                <a:effectLst/>
                <a:latin typeface="Libre Baskerville"/>
                <a:cs typeface="Arial" pitchFamily="34" charset="0"/>
              </a:rPr>
              <a:t>Archaebacteria</a:t>
            </a:r>
            <a:r>
              <a:rPr kumimoji="0" lang="en-US" sz="3200" b="1" i="0" u="none" strike="noStrike" cap="none" normalizeH="0" baseline="0" dirty="0" smtClean="0">
                <a:ln>
                  <a:noFill/>
                </a:ln>
                <a:solidFill>
                  <a:srgbClr val="000000"/>
                </a:solidFill>
                <a:effectLst/>
                <a:latin typeface="Libre Baskerville"/>
                <a:cs typeface="Arial" pitchFamily="34" charset="0"/>
              </a:rPr>
              <a:t> – Harsh habitats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err="1" smtClean="0">
                <a:ln>
                  <a:noFill/>
                </a:ln>
                <a:solidFill>
                  <a:srgbClr val="FF0000"/>
                </a:solidFill>
                <a:effectLst/>
                <a:latin typeface="Libre Baskerville"/>
                <a:cs typeface="Arial" pitchFamily="34" charset="0"/>
              </a:rPr>
              <a:t>Halophiles</a:t>
            </a:r>
            <a:r>
              <a:rPr kumimoji="0" lang="en-US" sz="3200" b="1" i="0" u="none" strike="noStrike" cap="none" normalizeH="0" baseline="0" dirty="0" smtClean="0">
                <a:ln>
                  <a:noFill/>
                </a:ln>
                <a:solidFill>
                  <a:srgbClr val="000000"/>
                </a:solidFill>
                <a:effectLst/>
                <a:latin typeface="Libre Baskerville"/>
                <a:cs typeface="Arial" pitchFamily="34" charset="0"/>
              </a:rPr>
              <a:t> (saline)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err="1" smtClean="0">
                <a:ln>
                  <a:noFill/>
                </a:ln>
                <a:solidFill>
                  <a:srgbClr val="FF0000"/>
                </a:solidFill>
                <a:effectLst/>
                <a:latin typeface="Libre Baskerville"/>
                <a:cs typeface="Arial" pitchFamily="34" charset="0"/>
              </a:rPr>
              <a:t>Thermoacidophiles</a:t>
            </a:r>
            <a:r>
              <a:rPr kumimoji="0" lang="en-US" sz="3200" b="1" i="0" u="none" strike="noStrike" cap="none" normalizeH="0" baseline="0" dirty="0" smtClean="0">
                <a:ln>
                  <a:noFill/>
                </a:ln>
                <a:solidFill>
                  <a:srgbClr val="000000"/>
                </a:solidFill>
                <a:effectLst/>
                <a:latin typeface="Libre Baskerville"/>
                <a:cs typeface="Arial" pitchFamily="34" charset="0"/>
              </a:rPr>
              <a:t> (hot spring),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err="1" smtClean="0">
                <a:ln>
                  <a:noFill/>
                </a:ln>
                <a:solidFill>
                  <a:srgbClr val="FF0000"/>
                </a:solidFill>
                <a:effectLst/>
                <a:latin typeface="Libre Baskerville"/>
                <a:cs typeface="Arial" pitchFamily="34" charset="0"/>
              </a:rPr>
              <a:t>Methanogens</a:t>
            </a:r>
            <a:r>
              <a:rPr kumimoji="0" lang="en-US" sz="3200" b="1" i="0" u="none" strike="noStrike" cap="none" normalizeH="0" baseline="0" dirty="0" smtClean="0">
                <a:ln>
                  <a:noFill/>
                </a:ln>
                <a:solidFill>
                  <a:srgbClr val="FF0000"/>
                </a:solidFill>
                <a:effectLst/>
                <a:latin typeface="Libre Baskerville"/>
                <a:cs typeface="Arial" pitchFamily="34" charset="0"/>
              </a:rPr>
              <a:t> </a:t>
            </a:r>
            <a:r>
              <a:rPr kumimoji="0" lang="en-US" sz="3200" b="0" i="0" u="none" strike="noStrike" cap="none" normalizeH="0" baseline="0" dirty="0" smtClean="0">
                <a:ln>
                  <a:noFill/>
                </a:ln>
                <a:solidFill>
                  <a:srgbClr val="000000"/>
                </a:solidFill>
                <a:effectLst/>
                <a:latin typeface="Libre Baskerville"/>
                <a:cs typeface="Arial" pitchFamily="34" charset="0"/>
              </a:rPr>
              <a:t>(gut of ruminants)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cs typeface="Arial" pitchFamily="34" charset="0"/>
              </a:rPr>
              <a:t/>
            </a:r>
            <a:br>
              <a:rPr kumimoji="0" lang="en-US" sz="3200" b="0" i="0" u="none" strike="noStrike" cap="none" normalizeH="0" baseline="0" dirty="0" smtClean="0">
                <a:ln>
                  <a:noFill/>
                </a:ln>
                <a:solidFill>
                  <a:schemeClr val="tx1"/>
                </a:solidFill>
                <a:effectLst/>
                <a:latin typeface="Arial" pitchFamily="34" charset="0"/>
                <a:cs typeface="Arial" pitchFamily="34" charset="0"/>
              </a:rPr>
            </a:b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err="1" smtClean="0">
                <a:ln>
                  <a:noFill/>
                </a:ln>
                <a:solidFill>
                  <a:srgbClr val="FF0000"/>
                </a:solidFill>
                <a:effectLst/>
                <a:latin typeface="Libre Baskerville"/>
                <a:cs typeface="Arial" pitchFamily="34" charset="0"/>
              </a:rPr>
              <a:t>Eubacteria</a:t>
            </a:r>
            <a:r>
              <a:rPr kumimoji="0" lang="en-US" sz="3200" b="1" i="0" u="none" strike="noStrike" cap="none" normalizeH="0" baseline="0" dirty="0" smtClean="0">
                <a:ln>
                  <a:noFill/>
                </a:ln>
                <a:solidFill>
                  <a:srgbClr val="FF0000"/>
                </a:solidFill>
                <a:effectLst/>
                <a:latin typeface="Libre Baskerville"/>
                <a:cs typeface="Arial" pitchFamily="34" charset="0"/>
              </a:rPr>
              <a:t> </a:t>
            </a:r>
            <a:r>
              <a:rPr kumimoji="0" lang="en-US" sz="3200" b="1" i="0" u="none" strike="noStrike" cap="none" normalizeH="0" baseline="0" dirty="0" smtClean="0">
                <a:ln>
                  <a:noFill/>
                </a:ln>
                <a:solidFill>
                  <a:srgbClr val="000000"/>
                </a:solidFill>
                <a:effectLst/>
                <a:latin typeface="Libre Baskerville"/>
                <a:cs typeface="Arial" pitchFamily="34" charset="0"/>
              </a:rPr>
              <a:t>– True bacteria - Rigid cell wall - Motile flagellum</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cs typeface="Arial" pitchFamily="34" charset="0"/>
              </a:rPr>
              <a:t/>
            </a:r>
            <a:br>
              <a:rPr kumimoji="0" lang="en-US" sz="3200" b="0" i="0" u="none" strike="noStrike" cap="none" normalizeH="0" baseline="0" dirty="0" smtClean="0">
                <a:ln>
                  <a:noFill/>
                </a:ln>
                <a:solidFill>
                  <a:schemeClr val="tx1"/>
                </a:solidFill>
                <a:effectLst/>
                <a:latin typeface="Arial" pitchFamily="34" charset="0"/>
                <a:cs typeface="Arial" pitchFamily="34" charset="0"/>
              </a:rPr>
            </a:b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1" u="none" strike="noStrike" cap="none" normalizeH="0" baseline="0" dirty="0" smtClean="0">
                <a:ln>
                  <a:noFill/>
                </a:ln>
                <a:solidFill>
                  <a:srgbClr val="000000"/>
                </a:solidFill>
                <a:effectLst/>
                <a:latin typeface="Libre Baskerville"/>
                <a:cs typeface="Arial" pitchFamily="34" charset="0"/>
              </a:rPr>
              <a:t>Autotrophic bacteria - </a:t>
            </a:r>
            <a:r>
              <a:rPr kumimoji="0" lang="en-US" sz="3200" b="1" i="1" u="none" strike="noStrike" cap="none" normalizeH="0" baseline="0" dirty="0" err="1" smtClean="0">
                <a:ln>
                  <a:noFill/>
                </a:ln>
                <a:solidFill>
                  <a:srgbClr val="000000"/>
                </a:solidFill>
                <a:effectLst/>
                <a:latin typeface="Libre Baskerville"/>
                <a:cs typeface="Arial" pitchFamily="34" charset="0"/>
              </a:rPr>
              <a:t>Cyanobacteria</a:t>
            </a:r>
            <a:r>
              <a:rPr kumimoji="0" lang="en-US" sz="3200" b="1" i="1" u="none" strike="noStrike" cap="none" normalizeH="0" baseline="0" dirty="0" smtClean="0">
                <a:ln>
                  <a:noFill/>
                </a:ln>
                <a:solidFill>
                  <a:srgbClr val="000000"/>
                </a:solidFill>
                <a:effectLst/>
                <a:latin typeface="Libre Baskerville"/>
                <a:cs typeface="Arial" pitchFamily="34" charset="0"/>
              </a:rPr>
              <a:t> (BGA) have chlorophyll a unicellular, colonial/ filamentous.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rgbClr val="000000"/>
                </a:solidFill>
                <a:effectLst/>
                <a:latin typeface="Libre Baskerville"/>
                <a:cs typeface="Arial" pitchFamily="34" charset="0"/>
              </a:rPr>
              <a:t>Marine /terrestrial habitat/ gelatinous sheath</a:t>
            </a:r>
            <a:endParaRPr kumimoji="0" lang="en-US" sz="3200" b="0" i="0" u="none" strike="noStrike" cap="none" normalizeH="0" baseline="0" dirty="0" smtClean="0">
              <a:ln>
                <a:noFill/>
              </a:ln>
              <a:solidFill>
                <a:srgbClr val="D34817"/>
              </a:solidFill>
              <a:effectLst/>
              <a:latin typeface="Noto Sans Symbol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rgbClr val="000000"/>
                </a:solidFill>
                <a:effectLst/>
                <a:latin typeface="Libre Baskerville"/>
                <a:cs typeface="Arial" pitchFamily="34" charset="0"/>
              </a:rPr>
              <a:t>Form blooms - can fix nitrogen in </a:t>
            </a:r>
            <a:r>
              <a:rPr kumimoji="0" lang="en-US" sz="3200" b="0" i="0" u="none" strike="noStrike" cap="none" normalizeH="0" baseline="0" dirty="0" err="1" smtClean="0">
                <a:ln>
                  <a:noFill/>
                </a:ln>
                <a:solidFill>
                  <a:srgbClr val="000000"/>
                </a:solidFill>
                <a:effectLst/>
                <a:latin typeface="Libre Baskerville"/>
                <a:cs typeface="Arial" pitchFamily="34" charset="0"/>
              </a:rPr>
              <a:t>heterocysts</a:t>
            </a:r>
            <a:r>
              <a:rPr kumimoji="0" lang="en-US" sz="3200" b="0" i="0" u="none" strike="noStrike" cap="none" normalizeH="0" baseline="0" dirty="0" smtClean="0">
                <a:ln>
                  <a:noFill/>
                </a:ln>
                <a:solidFill>
                  <a:srgbClr val="000000"/>
                </a:solidFill>
                <a:effectLst/>
                <a:latin typeface="Libre Baskerville"/>
                <a:cs typeface="Arial" pitchFamily="34" charset="0"/>
              </a:rPr>
              <a:t>. </a:t>
            </a:r>
            <a:r>
              <a:rPr kumimoji="0" lang="en-US" sz="3200" b="0" i="0" u="none" strike="noStrike" cap="none" normalizeH="0" baseline="0" dirty="0" err="1" smtClean="0">
                <a:ln>
                  <a:noFill/>
                </a:ln>
                <a:solidFill>
                  <a:srgbClr val="000000"/>
                </a:solidFill>
                <a:effectLst/>
                <a:latin typeface="Libre Baskerville"/>
                <a:cs typeface="Arial" pitchFamily="34" charset="0"/>
              </a:rPr>
              <a:t>Eg</a:t>
            </a:r>
            <a:r>
              <a:rPr kumimoji="0" lang="en-US" sz="3200" b="0" i="0" u="none" strike="noStrike" cap="none" normalizeH="0" baseline="0" dirty="0" smtClean="0">
                <a:ln>
                  <a:noFill/>
                </a:ln>
                <a:solidFill>
                  <a:srgbClr val="000000"/>
                </a:solidFill>
                <a:effectLst/>
                <a:latin typeface="Libre Baskerville"/>
                <a:cs typeface="Arial" pitchFamily="34" charset="0"/>
              </a:rPr>
              <a:t>. </a:t>
            </a:r>
            <a:r>
              <a:rPr kumimoji="0" lang="en-US" sz="3200" b="0" i="0" u="none" strike="noStrike" cap="none" normalizeH="0" baseline="0" dirty="0" err="1" smtClean="0">
                <a:ln>
                  <a:noFill/>
                </a:ln>
                <a:solidFill>
                  <a:srgbClr val="000000"/>
                </a:solidFill>
                <a:effectLst/>
                <a:latin typeface="Libre Baskerville"/>
                <a:cs typeface="Arial" pitchFamily="34" charset="0"/>
              </a:rPr>
              <a:t>Nostoc</a:t>
            </a:r>
            <a:r>
              <a:rPr kumimoji="0" lang="en-US" sz="3200" b="0" i="0" u="none" strike="noStrike" cap="none" normalizeH="0" baseline="0" dirty="0" smtClean="0">
                <a:ln>
                  <a:noFill/>
                </a:ln>
                <a:solidFill>
                  <a:srgbClr val="000000"/>
                </a:solidFill>
                <a:effectLst/>
                <a:latin typeface="Libre Baskerville"/>
                <a:cs typeface="Arial" pitchFamily="34" charset="0"/>
              </a:rPr>
              <a:t>, Anabaena.</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cs typeface="Arial" pitchFamily="34" charset="0"/>
              </a:rPr>
              <a:t/>
            </a:r>
            <a:br>
              <a:rPr kumimoji="0" lang="en-US" sz="3200" b="0" i="0" u="none" strike="noStrike" cap="none" normalizeH="0" baseline="0" dirty="0" smtClean="0">
                <a:ln>
                  <a:noFill/>
                </a:ln>
                <a:solidFill>
                  <a:schemeClr val="tx1"/>
                </a:solidFill>
                <a:effectLst/>
                <a:latin typeface="Arial" pitchFamily="34" charset="0"/>
                <a:cs typeface="Arial" pitchFamily="34" charset="0"/>
              </a:rPr>
            </a:b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6868" name="Picture 4" descr="http://quinnkingdoms.weebly.com/uploads/2/5/2/1/25211492/1254265.jpg"/>
          <p:cNvPicPr>
            <a:picLocks noChangeAspect="1" noChangeArrowheads="1"/>
          </p:cNvPicPr>
          <p:nvPr/>
        </p:nvPicPr>
        <p:blipFill>
          <a:blip r:embed="rId3"/>
          <a:srcRect/>
          <a:stretch>
            <a:fillRect/>
          </a:stretch>
        </p:blipFill>
        <p:spPr bwMode="auto">
          <a:xfrm>
            <a:off x="9257045" y="427885"/>
            <a:ext cx="5479680" cy="357790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6F6ED">
            <a:alpha val="46666"/>
          </a:srgbClr>
        </a:solidFill>
        <a:effectLst/>
      </p:bgPr>
    </p:bg>
    <p:spTree>
      <p:nvGrpSpPr>
        <p:cNvPr id="1" name="Shape 128"/>
        <p:cNvGrpSpPr/>
        <p:nvPr/>
      </p:nvGrpSpPr>
      <p:grpSpPr>
        <a:xfrm>
          <a:off x="0" y="0"/>
          <a:ext cx="0" cy="0"/>
          <a:chOff x="0" y="0"/>
          <a:chExt cx="0" cy="0"/>
        </a:xfrm>
      </p:grpSpPr>
      <p:sp>
        <p:nvSpPr>
          <p:cNvPr id="129" name="Google Shape;129;p5"/>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5"/>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5"/>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6</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8" name="Rectangle 7"/>
          <p:cNvSpPr/>
          <p:nvPr/>
        </p:nvSpPr>
        <p:spPr>
          <a:xfrm>
            <a:off x="2020186" y="636168"/>
            <a:ext cx="13567144" cy="8710077"/>
          </a:xfrm>
          <a:prstGeom prst="rect">
            <a:avLst/>
          </a:prstGeom>
        </p:spPr>
        <p:txBody>
          <a:bodyPr wrap="square">
            <a:spAutoFit/>
          </a:bodyPr>
          <a:lstStyle/>
          <a:p>
            <a:r>
              <a:rPr lang="en-US" sz="4000" b="1" i="1" dirty="0" smtClean="0">
                <a:solidFill>
                  <a:srgbClr val="FF0000"/>
                </a:solidFill>
              </a:rPr>
              <a:t>Chemosynthetic bacteria </a:t>
            </a:r>
            <a:r>
              <a:rPr lang="en-US" sz="4000" b="1" i="1" dirty="0" smtClean="0"/>
              <a:t>– </a:t>
            </a:r>
            <a:r>
              <a:rPr lang="en-US" sz="4000" b="1" i="1" dirty="0" err="1" smtClean="0"/>
              <a:t>Oxidise</a:t>
            </a:r>
            <a:r>
              <a:rPr lang="en-US" sz="4000" b="1" i="1" dirty="0" smtClean="0"/>
              <a:t> nitrates , nitrites and ammonia release energy (ATP) help in </a:t>
            </a:r>
            <a:r>
              <a:rPr lang="en-US" sz="4000" dirty="0" smtClean="0"/>
              <a:t>Recycling of nutrients ( </a:t>
            </a:r>
            <a:r>
              <a:rPr lang="en-US" sz="4000" dirty="0" err="1" smtClean="0"/>
              <a:t>eg</a:t>
            </a:r>
            <a:r>
              <a:rPr lang="en-US" sz="4000" dirty="0" smtClean="0"/>
              <a:t>. Pseudomonas, </a:t>
            </a:r>
            <a:r>
              <a:rPr lang="en-US" sz="4000" dirty="0" err="1" smtClean="0"/>
              <a:t>nitrobacter</a:t>
            </a:r>
            <a:r>
              <a:rPr lang="en-US" sz="4000" dirty="0" smtClean="0"/>
              <a:t> )</a:t>
            </a:r>
          </a:p>
          <a:p>
            <a:r>
              <a:rPr lang="en-US" sz="4000" dirty="0" smtClean="0"/>
              <a:t/>
            </a:r>
            <a:br>
              <a:rPr lang="en-US" sz="4000" dirty="0" smtClean="0"/>
            </a:br>
            <a:r>
              <a:rPr lang="en-US" sz="4000" b="1" i="1" dirty="0" smtClean="0">
                <a:solidFill>
                  <a:srgbClr val="FF0000"/>
                </a:solidFill>
              </a:rPr>
              <a:t>Heterotrophic bacteria </a:t>
            </a:r>
            <a:r>
              <a:rPr lang="en-US" sz="4000" b="1" i="1" dirty="0" smtClean="0"/>
              <a:t>– Decomposers – making curd from milk, antibiotics, nitrogen fixing </a:t>
            </a:r>
            <a:r>
              <a:rPr lang="en-US" sz="4000" dirty="0" smtClean="0"/>
              <a:t>(</a:t>
            </a:r>
            <a:r>
              <a:rPr lang="en-US" sz="4000" dirty="0" err="1" smtClean="0"/>
              <a:t>Rhizobium</a:t>
            </a:r>
            <a:r>
              <a:rPr lang="en-US" sz="4000" dirty="0" smtClean="0"/>
              <a:t> ) some are pathogenic ( cause diseases ) cholera, T.B, diarrhea.</a:t>
            </a:r>
          </a:p>
          <a:p>
            <a:pPr fontAlgn="base"/>
            <a:r>
              <a:rPr lang="en-US" sz="4000" dirty="0" smtClean="0"/>
              <a:t>Reproduction by binary fission, spore / sexual reproduction.</a:t>
            </a:r>
          </a:p>
          <a:p>
            <a:r>
              <a:rPr lang="en-US" sz="4000" dirty="0" smtClean="0"/>
              <a:t/>
            </a:r>
            <a:br>
              <a:rPr lang="en-US" sz="4000" dirty="0" smtClean="0"/>
            </a:br>
            <a:r>
              <a:rPr lang="en-US" sz="4000" b="1" dirty="0" err="1" smtClean="0">
                <a:solidFill>
                  <a:srgbClr val="FF0000"/>
                </a:solidFill>
              </a:rPr>
              <a:t>Mycoplasma</a:t>
            </a:r>
            <a:r>
              <a:rPr lang="en-US" sz="4000" b="1" dirty="0" smtClean="0"/>
              <a:t>. No cell wall – smallest living cell.</a:t>
            </a:r>
            <a:endParaRPr lang="en-US" sz="4000" dirty="0" smtClean="0"/>
          </a:p>
          <a:p>
            <a:r>
              <a:rPr lang="en-US" sz="4000" dirty="0" smtClean="0"/>
              <a:t/>
            </a:r>
            <a:br>
              <a:rPr lang="en-US" sz="4000" dirty="0" smtClean="0"/>
            </a:br>
            <a:r>
              <a:rPr lang="en-US" sz="4000" b="1" dirty="0" smtClean="0">
                <a:solidFill>
                  <a:srgbClr val="FF0000"/>
                </a:solidFill>
              </a:rPr>
              <a:t>Anaerobic</a:t>
            </a:r>
            <a:r>
              <a:rPr lang="en-US" sz="4000" b="1" dirty="0" smtClean="0"/>
              <a:t> – pathogenic in animals and plants.</a:t>
            </a:r>
            <a:endParaRPr lang="en-US" sz="4000" dirty="0" smtClean="0"/>
          </a:p>
          <a:p>
            <a:r>
              <a:rPr lang="en-US" sz="4000" dirty="0" smtClean="0"/>
              <a:t/>
            </a:r>
            <a:br>
              <a:rPr lang="en-US" sz="4000" dirty="0" smtClean="0"/>
            </a:br>
            <a:endParaRPr lang="en-US"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38"/>
        <p:cNvGrpSpPr/>
        <p:nvPr/>
      </p:nvGrpSpPr>
      <p:grpSpPr>
        <a:xfrm>
          <a:off x="0" y="0"/>
          <a:ext cx="0" cy="0"/>
          <a:chOff x="0" y="0"/>
          <a:chExt cx="0" cy="0"/>
        </a:xfrm>
      </p:grpSpPr>
      <p:sp>
        <p:nvSpPr>
          <p:cNvPr id="139" name="Google Shape;139;p6"/>
          <p:cNvSpPr/>
          <p:nvPr/>
        </p:nvSpPr>
        <p:spPr>
          <a:xfrm>
            <a:off x="7436419" y="925830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6"/>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6"/>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7</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6" name="Rectangle 5"/>
          <p:cNvSpPr/>
          <p:nvPr/>
        </p:nvSpPr>
        <p:spPr>
          <a:xfrm>
            <a:off x="1913859" y="573771"/>
            <a:ext cx="13694735" cy="8956298"/>
          </a:xfrm>
          <a:prstGeom prst="rect">
            <a:avLst/>
          </a:prstGeom>
        </p:spPr>
        <p:txBody>
          <a:bodyPr wrap="square">
            <a:spAutoFit/>
          </a:bodyPr>
          <a:lstStyle/>
          <a:p>
            <a:r>
              <a:rPr lang="en-US" sz="4800" b="1" dirty="0" smtClean="0">
                <a:solidFill>
                  <a:schemeClr val="accent1">
                    <a:lumMod val="75000"/>
                  </a:schemeClr>
                </a:solidFill>
              </a:rPr>
              <a:t>Kingdom -</a:t>
            </a:r>
            <a:r>
              <a:rPr lang="en-US" sz="4800" b="1" dirty="0" err="1" smtClean="0">
                <a:solidFill>
                  <a:schemeClr val="accent1">
                    <a:lumMod val="75000"/>
                  </a:schemeClr>
                </a:solidFill>
              </a:rPr>
              <a:t>Protista</a:t>
            </a:r>
            <a:endParaRPr lang="en-US" sz="4800" dirty="0" smtClean="0">
              <a:solidFill>
                <a:schemeClr val="accent1">
                  <a:lumMod val="75000"/>
                </a:schemeClr>
              </a:solidFill>
            </a:endParaRPr>
          </a:p>
          <a:p>
            <a:pPr fontAlgn="base"/>
            <a:r>
              <a:rPr lang="en-US" sz="4800" dirty="0" smtClean="0"/>
              <a:t/>
            </a:r>
            <a:br>
              <a:rPr lang="en-US" sz="4800" dirty="0" smtClean="0"/>
            </a:br>
            <a:r>
              <a:rPr lang="en-US" sz="4800" dirty="0" smtClean="0"/>
              <a:t>Unicellular – Eukaryotic – aquatic</a:t>
            </a:r>
          </a:p>
          <a:p>
            <a:pPr fontAlgn="base"/>
            <a:r>
              <a:rPr lang="en-US" sz="4800" dirty="0" smtClean="0"/>
              <a:t>Flagella / cilia - Reproduce sexually / asexually</a:t>
            </a:r>
          </a:p>
          <a:p>
            <a:r>
              <a:rPr lang="en-US" sz="4800" b="1" dirty="0" err="1" smtClean="0">
                <a:solidFill>
                  <a:srgbClr val="FF0000"/>
                </a:solidFill>
              </a:rPr>
              <a:t>Chrysophyta</a:t>
            </a:r>
            <a:r>
              <a:rPr lang="en-US" sz="4800" b="1" dirty="0" smtClean="0">
                <a:solidFill>
                  <a:srgbClr val="FF0000"/>
                </a:solidFill>
              </a:rPr>
              <a:t> :</a:t>
            </a:r>
            <a:endParaRPr lang="en-US" sz="4800" dirty="0" smtClean="0">
              <a:solidFill>
                <a:srgbClr val="FF0000"/>
              </a:solidFill>
            </a:endParaRPr>
          </a:p>
          <a:p>
            <a:pPr fontAlgn="base"/>
            <a:r>
              <a:rPr lang="en-US" sz="4800" dirty="0" smtClean="0"/>
              <a:t>Planktons diatoms and golden algae ( desmids )</a:t>
            </a:r>
          </a:p>
          <a:p>
            <a:pPr fontAlgn="base"/>
            <a:r>
              <a:rPr lang="en-US" sz="4800" dirty="0" smtClean="0"/>
              <a:t>Fresh water/ marine</a:t>
            </a:r>
          </a:p>
          <a:p>
            <a:pPr fontAlgn="base"/>
            <a:r>
              <a:rPr lang="en-US" sz="4800" dirty="0" smtClean="0"/>
              <a:t>Microscopic – photosynthetic</a:t>
            </a:r>
          </a:p>
          <a:p>
            <a:pPr fontAlgn="base"/>
            <a:r>
              <a:rPr lang="en-US" sz="4800" dirty="0" smtClean="0"/>
              <a:t>In diatoms , cell wall is indestructible (silica )form diatomaceous earth, its being gritty used for polishing, </a:t>
            </a:r>
            <a:r>
              <a:rPr lang="en-US" sz="4800" dirty="0" smtClean="0"/>
              <a:t>filtration </a:t>
            </a:r>
            <a:r>
              <a:rPr lang="en-US" sz="4800" dirty="0" smtClean="0"/>
              <a:t>of oil and syrups.</a:t>
            </a:r>
          </a:p>
          <a:p>
            <a:pPr fontAlgn="base"/>
            <a:r>
              <a:rPr lang="en-US" sz="4800" dirty="0" smtClean="0"/>
              <a:t>Chief producers in oceans.</a:t>
            </a:r>
            <a:endParaRPr lang="en-US" sz="4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48"/>
        <p:cNvGrpSpPr/>
        <p:nvPr/>
      </p:nvGrpSpPr>
      <p:grpSpPr>
        <a:xfrm>
          <a:off x="0" y="0"/>
          <a:ext cx="0" cy="0"/>
          <a:chOff x="0" y="0"/>
          <a:chExt cx="0" cy="0"/>
        </a:xfrm>
      </p:grpSpPr>
      <p:sp>
        <p:nvSpPr>
          <p:cNvPr id="149" name="Google Shape;149;p7"/>
          <p:cNvSpPr/>
          <p:nvPr/>
        </p:nvSpPr>
        <p:spPr>
          <a:xfrm>
            <a:off x="0" y="9258300"/>
            <a:ext cx="10983600" cy="10356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7"/>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7"/>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8</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30721" name="Rectangle 1"/>
          <p:cNvSpPr>
            <a:spLocks noChangeArrowheads="1"/>
          </p:cNvSpPr>
          <p:nvPr/>
        </p:nvSpPr>
        <p:spPr bwMode="auto">
          <a:xfrm>
            <a:off x="1750321" y="666308"/>
            <a:ext cx="13803086" cy="6647974"/>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600" b="0" i="0" u="none" strike="noStrike" cap="none" normalizeH="0" baseline="0" dirty="0" err="1" smtClean="0">
                <a:ln>
                  <a:noFill/>
                </a:ln>
                <a:solidFill>
                  <a:srgbClr val="00B050"/>
                </a:solidFill>
                <a:effectLst/>
                <a:latin typeface="Libre Baskerville"/>
                <a:cs typeface="Arial" pitchFamily="34" charset="0"/>
              </a:rPr>
              <a:t>Dinoflagellates</a:t>
            </a:r>
            <a:r>
              <a:rPr kumimoji="0" lang="en-US" sz="3600" b="0" i="0" u="none" strike="noStrike" cap="none" normalizeH="0" baseline="0" dirty="0" smtClean="0">
                <a:ln>
                  <a:noFill/>
                </a:ln>
                <a:solidFill>
                  <a:srgbClr val="000000"/>
                </a:solidFill>
                <a:effectLst/>
                <a:latin typeface="Libre Baskerville"/>
                <a:cs typeface="Arial" pitchFamily="34" charset="0"/>
              </a:rPr>
              <a:t>. Marine photosynthetic, yellow, green, blue or red pigments - Cell wall is cellulosic – have 2 flagella - Red </a:t>
            </a:r>
            <a:r>
              <a:rPr kumimoji="0" lang="en-US" sz="3600" b="0" i="0" u="none" strike="noStrike" cap="none" normalizeH="0" baseline="0" dirty="0" err="1" smtClean="0">
                <a:ln>
                  <a:noFill/>
                </a:ln>
                <a:solidFill>
                  <a:srgbClr val="000000"/>
                </a:solidFill>
                <a:effectLst/>
                <a:latin typeface="Libre Baskerville"/>
                <a:cs typeface="Arial" pitchFamily="34" charset="0"/>
              </a:rPr>
              <a:t>dionflagellate</a:t>
            </a:r>
            <a:r>
              <a:rPr kumimoji="0" lang="en-US" sz="3600" b="0" i="0" u="none" strike="noStrike" cap="none" normalizeH="0" baseline="0" dirty="0" smtClean="0">
                <a:ln>
                  <a:noFill/>
                </a:ln>
                <a:solidFill>
                  <a:srgbClr val="000000"/>
                </a:solidFill>
                <a:effectLst/>
                <a:latin typeface="Libre Baskerville"/>
                <a:cs typeface="Arial" pitchFamily="34" charset="0"/>
              </a:rPr>
              <a:t> (</a:t>
            </a:r>
            <a:r>
              <a:rPr kumimoji="0" lang="en-US" sz="3600" b="0" i="0" u="none" strike="noStrike" cap="none" normalizeH="0" baseline="0" dirty="0" err="1" smtClean="0">
                <a:ln>
                  <a:noFill/>
                </a:ln>
                <a:solidFill>
                  <a:srgbClr val="000000"/>
                </a:solidFill>
                <a:effectLst/>
                <a:latin typeface="Libre Baskerville"/>
                <a:cs typeface="Arial" pitchFamily="34" charset="0"/>
              </a:rPr>
              <a:t>Gonyaulax</a:t>
            </a:r>
            <a:r>
              <a:rPr kumimoji="0" lang="en-US" sz="3600" b="0" i="0" u="none" strike="noStrike" cap="none" normalizeH="0" baseline="0" dirty="0" smtClean="0">
                <a:ln>
                  <a:noFill/>
                </a:ln>
                <a:solidFill>
                  <a:srgbClr val="000000"/>
                </a:solidFill>
                <a:effectLst/>
                <a:latin typeface="Libre Baskerville"/>
                <a:cs typeface="Arial" pitchFamily="34" charset="0"/>
              </a:rPr>
              <a:t> ) forms red tides and toxins are released.</a:t>
            </a:r>
            <a:endParaRPr kumimoji="0" lang="en-US" sz="3600" b="0" i="0" u="none" strike="noStrike" cap="none" normalizeH="0" baseline="0" dirty="0" smtClean="0">
              <a:ln>
                <a:noFill/>
              </a:ln>
              <a:solidFill>
                <a:srgbClr val="D34817"/>
              </a:solidFill>
              <a:effectLst/>
              <a:latin typeface="Noto Sans Symbol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600" b="0" i="0" u="none" strike="noStrike" cap="none" normalizeH="0" baseline="0" dirty="0" err="1" smtClean="0">
                <a:ln>
                  <a:noFill/>
                </a:ln>
                <a:solidFill>
                  <a:srgbClr val="00B050"/>
                </a:solidFill>
                <a:effectLst/>
                <a:latin typeface="Libre Baskerville"/>
                <a:cs typeface="Arial" pitchFamily="34" charset="0"/>
              </a:rPr>
              <a:t>Euglenoid</a:t>
            </a:r>
            <a:r>
              <a:rPr kumimoji="0" lang="en-US" sz="3600" b="0" i="0" u="none" strike="noStrike" cap="none" normalizeH="0" baseline="0" dirty="0" smtClean="0">
                <a:ln>
                  <a:noFill/>
                </a:ln>
                <a:solidFill>
                  <a:srgbClr val="000000"/>
                </a:solidFill>
                <a:effectLst/>
                <a:latin typeface="Libre Baskerville"/>
                <a:cs typeface="Arial" pitchFamily="34" charset="0"/>
              </a:rPr>
              <a:t> </a:t>
            </a:r>
            <a:r>
              <a:rPr kumimoji="0" lang="en-US" sz="3600" b="0" i="0" u="none" strike="noStrike" cap="none" normalizeH="0" baseline="0" dirty="0" err="1" smtClean="0">
                <a:ln>
                  <a:noFill/>
                </a:ln>
                <a:solidFill>
                  <a:srgbClr val="000000"/>
                </a:solidFill>
                <a:effectLst/>
                <a:latin typeface="Libre Baskerville"/>
                <a:cs typeface="Arial" pitchFamily="34" charset="0"/>
              </a:rPr>
              <a:t>eg</a:t>
            </a:r>
            <a:r>
              <a:rPr kumimoji="0" lang="en-US" sz="3600" b="0" i="0" u="none" strike="noStrike" cap="none" normalizeH="0" baseline="0" dirty="0" smtClean="0">
                <a:ln>
                  <a:noFill/>
                </a:ln>
                <a:solidFill>
                  <a:srgbClr val="000000"/>
                </a:solidFill>
                <a:effectLst/>
                <a:latin typeface="Libre Baskerville"/>
                <a:cs typeface="Arial" pitchFamily="34" charset="0"/>
              </a:rPr>
              <a:t>. Euglena</a:t>
            </a:r>
            <a:endParaRPr kumimoji="0" lang="en-US" sz="3600" b="0" i="0" u="none" strike="noStrike" cap="none" normalizeH="0" baseline="0" dirty="0" smtClean="0">
              <a:ln>
                <a:noFill/>
              </a:ln>
              <a:solidFill>
                <a:srgbClr val="D34817"/>
              </a:solidFill>
              <a:effectLst/>
              <a:latin typeface="Noto Sans Symbol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600" b="0" i="0" u="none" strike="noStrike" cap="none" normalizeH="0" baseline="0" dirty="0" smtClean="0">
                <a:ln>
                  <a:noFill/>
                </a:ln>
                <a:solidFill>
                  <a:srgbClr val="000000"/>
                </a:solidFill>
                <a:effectLst/>
                <a:latin typeface="Libre Baskerville"/>
                <a:cs typeface="Arial" pitchFamily="34" charset="0"/>
              </a:rPr>
              <a:t>Fresh water – stagnant water – no cell wall but protein rich layer is present, called pellicle.</a:t>
            </a:r>
            <a:endParaRPr kumimoji="0" lang="en-US" sz="3600" b="0" i="0" u="none" strike="noStrike" cap="none" normalizeH="0" baseline="0" dirty="0" smtClean="0">
              <a:ln>
                <a:noFill/>
              </a:ln>
              <a:solidFill>
                <a:srgbClr val="D34817"/>
              </a:solidFill>
              <a:effectLst/>
              <a:latin typeface="Noto Sans Symbol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600" b="0" i="0" u="none" strike="noStrike" cap="none" normalizeH="0" baseline="0" dirty="0" smtClean="0">
                <a:ln>
                  <a:noFill/>
                </a:ln>
                <a:solidFill>
                  <a:srgbClr val="000000"/>
                </a:solidFill>
                <a:effectLst/>
                <a:latin typeface="Libre Baskerville"/>
                <a:cs typeface="Arial" pitchFamily="34" charset="0"/>
              </a:rPr>
              <a:t>Pellicle is flexible with flagella – they are </a:t>
            </a:r>
            <a:r>
              <a:rPr kumimoji="0" lang="en-US" sz="3600" b="0" i="0" u="none" strike="noStrike" cap="none" normalizeH="0" baseline="0" dirty="0" err="1" smtClean="0">
                <a:ln>
                  <a:noFill/>
                </a:ln>
                <a:solidFill>
                  <a:srgbClr val="000000"/>
                </a:solidFill>
                <a:effectLst/>
                <a:latin typeface="Libre Baskerville"/>
                <a:cs typeface="Arial" pitchFamily="34" charset="0"/>
              </a:rPr>
              <a:t>Myxotrophic</a:t>
            </a:r>
            <a:r>
              <a:rPr kumimoji="0" lang="en-US" sz="3600" b="0" i="0" u="none" strike="noStrike" cap="none" normalizeH="0" baseline="0" dirty="0" smtClean="0">
                <a:ln>
                  <a:noFill/>
                </a:ln>
                <a:solidFill>
                  <a:srgbClr val="000000"/>
                </a:solidFill>
                <a:effectLst/>
                <a:latin typeface="Libre Baskerville"/>
                <a:cs typeface="Arial" pitchFamily="34" charset="0"/>
              </a:rPr>
              <a:t>, because Photosynthetic (in light)</a:t>
            </a:r>
            <a:endParaRPr kumimoji="0" lang="en-US" sz="3600" b="0" i="0" u="none" strike="noStrike" cap="none" normalizeH="0" baseline="0" dirty="0" smtClean="0">
              <a:ln>
                <a:noFill/>
              </a:ln>
              <a:solidFill>
                <a:srgbClr val="D34817"/>
              </a:solidFill>
              <a:effectLst/>
              <a:latin typeface="Noto Sans Symbol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600" b="0" i="0" u="none" strike="noStrike" cap="none" normalizeH="0" baseline="0" dirty="0" err="1" smtClean="0">
                <a:ln>
                  <a:noFill/>
                </a:ln>
                <a:solidFill>
                  <a:srgbClr val="000000"/>
                </a:solidFill>
                <a:effectLst/>
                <a:latin typeface="Libre Baskerville"/>
                <a:cs typeface="Arial" pitchFamily="34" charset="0"/>
              </a:rPr>
              <a:t>Heterotrophs</a:t>
            </a:r>
            <a:r>
              <a:rPr kumimoji="0" lang="en-US" sz="3600" b="0" i="0" u="none" strike="noStrike" cap="none" normalizeH="0" baseline="0" dirty="0" smtClean="0">
                <a:ln>
                  <a:noFill/>
                </a:ln>
                <a:solidFill>
                  <a:srgbClr val="000000"/>
                </a:solidFill>
                <a:effectLst/>
                <a:latin typeface="Libre Baskerville"/>
                <a:cs typeface="Arial" pitchFamily="34" charset="0"/>
              </a:rPr>
              <a:t> (when no light).</a:t>
            </a:r>
            <a:endParaRPr kumimoji="0" lang="en-US" sz="3600" b="0" i="0" u="none" strike="noStrike" cap="none" normalizeH="0" baseline="0" dirty="0" smtClean="0">
              <a:ln>
                <a:noFill/>
              </a:ln>
              <a:solidFill>
                <a:srgbClr val="D34817"/>
              </a:solidFill>
              <a:effectLst/>
              <a:latin typeface="Noto Sans Symbol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600" b="0" i="0" u="none" strike="noStrike" cap="none" normalizeH="0" baseline="0" dirty="0" err="1" smtClean="0">
                <a:ln>
                  <a:noFill/>
                </a:ln>
                <a:solidFill>
                  <a:srgbClr val="000000"/>
                </a:solidFill>
                <a:effectLst/>
                <a:latin typeface="Libre Baskerville"/>
                <a:cs typeface="Arial" pitchFamily="34" charset="0"/>
              </a:rPr>
              <a:t>Myxotrophs</a:t>
            </a:r>
            <a:r>
              <a:rPr kumimoji="0" lang="en-US" sz="3600" b="0" i="0" u="none" strike="noStrike" cap="none" normalizeH="0" baseline="0" dirty="0" smtClean="0">
                <a:ln>
                  <a:noFill/>
                </a:ln>
                <a:solidFill>
                  <a:srgbClr val="000000"/>
                </a:solidFill>
                <a:effectLst/>
                <a:latin typeface="Libre Baskerville"/>
                <a:cs typeface="Arial" pitchFamily="34" charset="0"/>
              </a:rPr>
              <a:t> – Mixture of both </a:t>
            </a:r>
            <a:r>
              <a:rPr kumimoji="0" lang="en-US" sz="3600" b="0" i="0" u="none" strike="noStrike" cap="none" normalizeH="0" baseline="0" dirty="0" err="1" smtClean="0">
                <a:ln>
                  <a:noFill/>
                </a:ln>
                <a:solidFill>
                  <a:srgbClr val="000000"/>
                </a:solidFill>
                <a:effectLst/>
                <a:latin typeface="Libre Baskerville"/>
                <a:cs typeface="Arial" pitchFamily="34" charset="0"/>
              </a:rPr>
              <a:t>autotrophs</a:t>
            </a:r>
            <a:r>
              <a:rPr kumimoji="0" lang="en-US" sz="3600" b="0" i="0" u="none" strike="noStrike" cap="none" normalizeH="0" baseline="0" dirty="0" smtClean="0">
                <a:ln>
                  <a:noFill/>
                </a:ln>
                <a:solidFill>
                  <a:srgbClr val="000000"/>
                </a:solidFill>
                <a:effectLst/>
                <a:latin typeface="Libre Baskerville"/>
                <a:cs typeface="Arial" pitchFamily="34" charset="0"/>
              </a:rPr>
              <a:t> and </a:t>
            </a:r>
            <a:r>
              <a:rPr kumimoji="0" lang="en-US" sz="3600" b="0" i="0" u="none" strike="noStrike" cap="none" normalizeH="0" baseline="0" dirty="0" err="1" smtClean="0">
                <a:ln>
                  <a:noFill/>
                </a:ln>
                <a:solidFill>
                  <a:srgbClr val="000000"/>
                </a:solidFill>
                <a:effectLst/>
                <a:latin typeface="Libre Baskerville"/>
                <a:cs typeface="Arial" pitchFamily="34" charset="0"/>
              </a:rPr>
              <a:t>heterotrophs</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Arial" pitchFamily="34" charset="0"/>
                <a:cs typeface="Arial" pitchFamily="34" charset="0"/>
              </a:rPr>
              <a:t>   </a:t>
            </a:r>
          </a:p>
        </p:txBody>
      </p:sp>
      <p:pic>
        <p:nvPicPr>
          <p:cNvPr id="30722" name="Picture 2" descr="https://upload.wikimedia.org/wikipedia/commons/e/ea/Euglena_diagram.jpg"/>
          <p:cNvPicPr>
            <a:picLocks noChangeAspect="1" noChangeArrowheads="1"/>
          </p:cNvPicPr>
          <p:nvPr/>
        </p:nvPicPr>
        <p:blipFill>
          <a:blip r:embed="rId3"/>
          <a:srcRect/>
          <a:stretch>
            <a:fillRect/>
          </a:stretch>
        </p:blipFill>
        <p:spPr bwMode="auto">
          <a:xfrm>
            <a:off x="5287049" y="6911163"/>
            <a:ext cx="5734050" cy="306317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58"/>
        <p:cNvGrpSpPr/>
        <p:nvPr/>
      </p:nvGrpSpPr>
      <p:grpSpPr>
        <a:xfrm>
          <a:off x="0" y="0"/>
          <a:ext cx="0" cy="0"/>
          <a:chOff x="0" y="0"/>
          <a:chExt cx="0" cy="0"/>
        </a:xfrm>
      </p:grpSpPr>
      <p:sp>
        <p:nvSpPr>
          <p:cNvPr id="159" name="Google Shape;159;p8"/>
          <p:cNvSpPr/>
          <p:nvPr/>
        </p:nvSpPr>
        <p:spPr>
          <a:xfrm>
            <a:off x="0" y="9258300"/>
            <a:ext cx="1828800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8"/>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8"/>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9</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28673" name="Rectangle 1"/>
          <p:cNvSpPr>
            <a:spLocks noChangeArrowheads="1"/>
          </p:cNvSpPr>
          <p:nvPr/>
        </p:nvSpPr>
        <p:spPr bwMode="auto">
          <a:xfrm>
            <a:off x="1580708" y="405558"/>
            <a:ext cx="12220352" cy="8617744"/>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err="1" smtClean="0">
                <a:ln>
                  <a:noFill/>
                </a:ln>
                <a:solidFill>
                  <a:srgbClr val="00B050"/>
                </a:solidFill>
                <a:effectLst/>
                <a:latin typeface="Libre Baskerville"/>
                <a:cs typeface="Arial" pitchFamily="34" charset="0"/>
              </a:rPr>
              <a:t>Protozoans</a:t>
            </a:r>
            <a:r>
              <a:rPr kumimoji="0" lang="en-US" sz="4000" b="0" i="0" u="none" strike="noStrike" cap="none" normalizeH="0" baseline="0" dirty="0" smtClean="0">
                <a:ln>
                  <a:noFill/>
                </a:ln>
                <a:solidFill>
                  <a:srgbClr val="000000"/>
                </a:solidFill>
                <a:effectLst/>
                <a:latin typeface="Libre Baskerville"/>
                <a:cs typeface="Arial" pitchFamily="34" charset="0"/>
              </a:rPr>
              <a:t> – </a:t>
            </a:r>
            <a:r>
              <a:rPr kumimoji="0" lang="en-US" sz="4000" b="0" i="0" u="none" strike="noStrike" cap="none" normalizeH="0" baseline="0" dirty="0" err="1" smtClean="0">
                <a:ln>
                  <a:noFill/>
                </a:ln>
                <a:solidFill>
                  <a:srgbClr val="000000"/>
                </a:solidFill>
                <a:effectLst/>
                <a:latin typeface="Libre Baskerville"/>
                <a:cs typeface="Arial" pitchFamily="34" charset="0"/>
              </a:rPr>
              <a:t>Heterotrophs</a:t>
            </a:r>
            <a:r>
              <a:rPr kumimoji="0" lang="en-US" sz="4000" b="0" i="0" u="none" strike="noStrike" cap="none" normalizeH="0" baseline="0" dirty="0" smtClean="0">
                <a:ln>
                  <a:noFill/>
                </a:ln>
                <a:solidFill>
                  <a:srgbClr val="000000"/>
                </a:solidFill>
                <a:effectLst/>
                <a:latin typeface="Libre Baskerville"/>
                <a:cs typeface="Arial" pitchFamily="34" charset="0"/>
              </a:rPr>
              <a:t> – predators/ parasites</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4000" b="0" i="0" u="none" strike="noStrike" cap="none" normalizeH="0" baseline="0" dirty="0" smtClean="0">
                <a:ln>
                  <a:noFill/>
                </a:ln>
                <a:solidFill>
                  <a:srgbClr val="000000"/>
                </a:solidFill>
                <a:effectLst/>
                <a:latin typeface="Libre Baskerville"/>
                <a:cs typeface="Arial" pitchFamily="34" charset="0"/>
              </a:rPr>
              <a:t>There are 4 major groups;</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rgbClr val="C00000"/>
                </a:solidFill>
                <a:effectLst/>
                <a:latin typeface="Libre Baskerville"/>
                <a:cs typeface="Arial" pitchFamily="34" charset="0"/>
              </a:rPr>
              <a:t>Amoeboid </a:t>
            </a:r>
            <a:r>
              <a:rPr kumimoji="0" lang="en-US" sz="4000" b="0" i="0" u="none" strike="noStrike" cap="none" normalizeH="0" baseline="0" dirty="0" err="1" smtClean="0">
                <a:ln>
                  <a:noFill/>
                </a:ln>
                <a:solidFill>
                  <a:srgbClr val="C00000"/>
                </a:solidFill>
                <a:effectLst/>
                <a:latin typeface="Libre Baskerville"/>
                <a:cs typeface="Arial" pitchFamily="34" charset="0"/>
              </a:rPr>
              <a:t>protozoans</a:t>
            </a:r>
            <a:r>
              <a:rPr kumimoji="0" lang="en-US" sz="4000" b="0" i="0" u="none" strike="noStrike" cap="none" normalizeH="0" baseline="0" dirty="0" smtClean="0">
                <a:ln>
                  <a:noFill/>
                </a:ln>
                <a:solidFill>
                  <a:srgbClr val="000000"/>
                </a:solidFill>
                <a:effectLst/>
                <a:latin typeface="Libre Baskerville"/>
                <a:cs typeface="Arial" pitchFamily="34" charset="0"/>
              </a:rPr>
              <a:t>. Fresh water, sea and moist soil -pseudopodia – marine forms have silica shells . </a:t>
            </a:r>
            <a:r>
              <a:rPr kumimoji="0" lang="en-US" sz="4000" b="0" i="1" u="none" strike="noStrike" cap="none" normalizeH="0" baseline="0" dirty="0" err="1" smtClean="0">
                <a:ln>
                  <a:noFill/>
                </a:ln>
                <a:solidFill>
                  <a:srgbClr val="000000"/>
                </a:solidFill>
                <a:effectLst/>
                <a:latin typeface="Libre Baskerville"/>
                <a:cs typeface="Arial" pitchFamily="34" charset="0"/>
              </a:rPr>
              <a:t>Entamoeba</a:t>
            </a:r>
            <a:r>
              <a:rPr kumimoji="0" lang="en-US" sz="4000" b="0" i="1" u="none" strike="noStrike" cap="none" normalizeH="0" baseline="0" dirty="0" smtClean="0">
                <a:ln>
                  <a:noFill/>
                </a:ln>
                <a:solidFill>
                  <a:srgbClr val="000000"/>
                </a:solidFill>
                <a:effectLst/>
                <a:latin typeface="Libre Baskerville"/>
                <a:cs typeface="Arial" pitchFamily="34" charset="0"/>
              </a:rPr>
              <a:t> (parasite) cause Amoebic dysentery</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rgbClr val="C00000"/>
                </a:solidFill>
                <a:effectLst/>
                <a:latin typeface="Libre Baskerville"/>
                <a:cs typeface="Arial" pitchFamily="34" charset="0"/>
              </a:rPr>
              <a:t>Flagellated </a:t>
            </a:r>
            <a:r>
              <a:rPr kumimoji="0" lang="en-US" sz="4000" b="0" i="0" u="none" strike="noStrike" cap="none" normalizeH="0" baseline="0" dirty="0" err="1" smtClean="0">
                <a:ln>
                  <a:noFill/>
                </a:ln>
                <a:solidFill>
                  <a:srgbClr val="C00000"/>
                </a:solidFill>
                <a:effectLst/>
                <a:latin typeface="Libre Baskerville"/>
                <a:cs typeface="Arial" pitchFamily="34" charset="0"/>
              </a:rPr>
              <a:t>protozoans</a:t>
            </a:r>
            <a:r>
              <a:rPr kumimoji="0" lang="en-US" sz="4000" b="0" i="0" u="none" strike="noStrike" cap="none" normalizeH="0" baseline="0" dirty="0" smtClean="0">
                <a:ln>
                  <a:noFill/>
                </a:ln>
                <a:solidFill>
                  <a:srgbClr val="C00000"/>
                </a:solidFill>
                <a:effectLst/>
                <a:latin typeface="Libre Baskerville"/>
                <a:cs typeface="Arial" pitchFamily="34" charset="0"/>
              </a:rPr>
              <a:t> </a:t>
            </a:r>
            <a:r>
              <a:rPr kumimoji="0" lang="en-US" sz="4000" b="0" i="0" u="none" strike="noStrike" cap="none" normalizeH="0" baseline="0" dirty="0" smtClean="0">
                <a:ln>
                  <a:noFill/>
                </a:ln>
                <a:solidFill>
                  <a:srgbClr val="000000"/>
                </a:solidFill>
                <a:effectLst/>
                <a:latin typeface="Libre Baskerville"/>
                <a:cs typeface="Arial" pitchFamily="34" charset="0"/>
              </a:rPr>
              <a:t>- free living / parasites have flagella – parasites cause diseases – Sleeping sickness (</a:t>
            </a:r>
            <a:r>
              <a:rPr kumimoji="0" lang="en-US" sz="4000" b="0" i="1" u="none" strike="noStrike" cap="none" normalizeH="0" baseline="0" dirty="0" err="1" smtClean="0">
                <a:ln>
                  <a:noFill/>
                </a:ln>
                <a:solidFill>
                  <a:srgbClr val="000000"/>
                </a:solidFill>
                <a:effectLst/>
                <a:latin typeface="Libre Baskerville"/>
                <a:cs typeface="Arial" pitchFamily="34" charset="0"/>
              </a:rPr>
              <a:t>Trypanoroma</a:t>
            </a:r>
            <a:r>
              <a:rPr kumimoji="0" lang="en-US" sz="4000" b="0" i="1" u="none" strike="noStrike" cap="none" normalizeH="0" baseline="0" dirty="0" smtClean="0">
                <a:ln>
                  <a:noFill/>
                </a:ln>
                <a:solidFill>
                  <a:srgbClr val="000000"/>
                </a:solidFill>
                <a:effectLst/>
                <a:latin typeface="Libre Baskerville"/>
                <a:cs typeface="Arial" pitchFamily="34" charset="0"/>
              </a:rPr>
              <a:t>) is a parasite of flagellated </a:t>
            </a:r>
            <a:r>
              <a:rPr kumimoji="0" lang="en-US" sz="4000" b="0" i="1" u="none" strike="noStrike" cap="none" normalizeH="0" baseline="0" dirty="0" err="1" smtClean="0">
                <a:ln>
                  <a:noFill/>
                </a:ln>
                <a:solidFill>
                  <a:srgbClr val="000000"/>
                </a:solidFill>
                <a:effectLst/>
                <a:latin typeface="Libre Baskerville"/>
                <a:cs typeface="Arial" pitchFamily="34" charset="0"/>
              </a:rPr>
              <a:t>protozoans</a:t>
            </a:r>
            <a:r>
              <a:rPr kumimoji="0" lang="en-US" sz="4000" b="0" i="1" u="none" strike="noStrike" cap="none" normalizeH="0" baseline="0" dirty="0" smtClean="0">
                <a:ln>
                  <a:noFill/>
                </a:ln>
                <a:solidFill>
                  <a:srgbClr val="000000"/>
                </a:solidFill>
                <a:effectLst/>
                <a:latin typeface="Libre Baskerville"/>
                <a:cs typeface="Arial" pitchFamily="34" charset="0"/>
              </a:rPr>
              <a:t>.</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rgbClr val="C00000"/>
                </a:solidFill>
                <a:effectLst/>
                <a:latin typeface="Libre Baskerville"/>
                <a:cs typeface="Arial" pitchFamily="34" charset="0"/>
              </a:rPr>
              <a:t>Ciliated </a:t>
            </a:r>
            <a:r>
              <a:rPr kumimoji="0" lang="en-US" sz="4000" b="0" i="0" u="none" strike="noStrike" cap="none" normalizeH="0" baseline="0" dirty="0" err="1" smtClean="0">
                <a:ln>
                  <a:noFill/>
                </a:ln>
                <a:solidFill>
                  <a:srgbClr val="C00000"/>
                </a:solidFill>
                <a:effectLst/>
                <a:latin typeface="Libre Baskerville"/>
                <a:cs typeface="Arial" pitchFamily="34" charset="0"/>
              </a:rPr>
              <a:t>protozoans</a:t>
            </a:r>
            <a:r>
              <a:rPr kumimoji="0" lang="en-US" sz="4000" b="0" i="0" u="none" strike="noStrike" cap="none" normalizeH="0" baseline="0" dirty="0" smtClean="0">
                <a:ln>
                  <a:noFill/>
                </a:ln>
                <a:solidFill>
                  <a:srgbClr val="C00000"/>
                </a:solidFill>
                <a:effectLst/>
                <a:latin typeface="Libre Baskerville"/>
                <a:cs typeface="Arial" pitchFamily="34" charset="0"/>
              </a:rPr>
              <a:t> </a:t>
            </a:r>
            <a:r>
              <a:rPr kumimoji="0" lang="en-US" sz="4000" b="0" i="0" u="none" strike="noStrike" cap="none" normalizeH="0" baseline="0" dirty="0" smtClean="0">
                <a:ln>
                  <a:noFill/>
                </a:ln>
                <a:solidFill>
                  <a:srgbClr val="000000"/>
                </a:solidFill>
                <a:effectLst/>
                <a:latin typeface="Libre Baskerville"/>
                <a:cs typeface="Arial" pitchFamily="34" charset="0"/>
              </a:rPr>
              <a:t>– aquatic cilia, cavity gullet </a:t>
            </a:r>
            <a:r>
              <a:rPr kumimoji="0" lang="en-US" sz="4000" b="0" i="0" u="none" strike="noStrike" cap="none" normalizeH="0" baseline="0" dirty="0" err="1" smtClean="0">
                <a:ln>
                  <a:noFill/>
                </a:ln>
                <a:solidFill>
                  <a:srgbClr val="000000"/>
                </a:solidFill>
                <a:effectLst/>
                <a:latin typeface="Libre Baskerville"/>
                <a:cs typeface="Arial" pitchFamily="34" charset="0"/>
              </a:rPr>
              <a:t>eg</a:t>
            </a:r>
            <a:r>
              <a:rPr kumimoji="0" lang="en-US" sz="4000" b="0" i="0" u="none" strike="noStrike" cap="none" normalizeH="0" baseline="0" dirty="0" smtClean="0">
                <a:ln>
                  <a:noFill/>
                </a:ln>
                <a:solidFill>
                  <a:srgbClr val="000000"/>
                </a:solidFill>
                <a:effectLst/>
                <a:latin typeface="Libre Baskerville"/>
                <a:cs typeface="Arial" pitchFamily="34" charset="0"/>
              </a:rPr>
              <a:t>. </a:t>
            </a:r>
            <a:r>
              <a:rPr kumimoji="0" lang="en-US" sz="4000" b="0" i="1" u="none" strike="noStrike" cap="none" normalizeH="0" baseline="0" dirty="0" err="1" smtClean="0">
                <a:ln>
                  <a:noFill/>
                </a:ln>
                <a:solidFill>
                  <a:srgbClr val="000000"/>
                </a:solidFill>
                <a:effectLst/>
                <a:latin typeface="Libre Baskerville"/>
                <a:cs typeface="Arial" pitchFamily="34" charset="0"/>
              </a:rPr>
              <a:t>Paramoecium</a:t>
            </a:r>
            <a:r>
              <a:rPr kumimoji="0" lang="en-US" sz="4000" b="0" i="1" u="none" strike="noStrike" cap="none" normalizeH="0" baseline="0" dirty="0" smtClean="0">
                <a:ln>
                  <a:noFill/>
                </a:ln>
                <a:solidFill>
                  <a:srgbClr val="000000"/>
                </a:solidFill>
                <a:effectLst/>
                <a:latin typeface="Libre Baskerville"/>
                <a:cs typeface="Arial" pitchFamily="34" charset="0"/>
              </a:rPr>
              <a:t>.</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err="1" smtClean="0">
                <a:ln>
                  <a:noFill/>
                </a:ln>
                <a:solidFill>
                  <a:srgbClr val="C00000"/>
                </a:solidFill>
                <a:effectLst/>
                <a:latin typeface="Libre Baskerville"/>
                <a:cs typeface="Arial" pitchFamily="34" charset="0"/>
              </a:rPr>
              <a:t>Sporozoans</a:t>
            </a:r>
            <a:r>
              <a:rPr kumimoji="0" lang="en-US" sz="4000" b="0" i="0" u="none" strike="noStrike" cap="none" normalizeH="0" baseline="0" dirty="0" smtClean="0">
                <a:ln>
                  <a:noFill/>
                </a:ln>
                <a:solidFill>
                  <a:srgbClr val="000000"/>
                </a:solidFill>
                <a:effectLst/>
                <a:latin typeface="Libre Baskerville"/>
                <a:cs typeface="Arial" pitchFamily="34" charset="0"/>
              </a:rPr>
              <a:t> – Spore stage in their life cycle. </a:t>
            </a:r>
            <a:r>
              <a:rPr kumimoji="0" lang="en-US" sz="4000" b="0" i="1" u="none" strike="noStrike" cap="none" normalizeH="0" baseline="0" dirty="0" smtClean="0">
                <a:ln>
                  <a:noFill/>
                </a:ln>
                <a:solidFill>
                  <a:srgbClr val="000000"/>
                </a:solidFill>
                <a:effectLst/>
                <a:latin typeface="Libre Baskerville"/>
                <a:cs typeface="Arial" pitchFamily="34" charset="0"/>
              </a:rPr>
              <a:t>Plasmodium causes malarial fever.</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Arial" pitchFamily="34" charset="0"/>
                <a:cs typeface="Arial" pitchFamily="34" charset="0"/>
              </a:rPr>
              <a:t>         </a:t>
            </a:r>
          </a:p>
        </p:txBody>
      </p:sp>
      <p:pic>
        <p:nvPicPr>
          <p:cNvPr id="28674" name="Picture 2" descr="http://thumbs.dreamstime.com/thumblarge_3687/36870466.jpg"/>
          <p:cNvPicPr>
            <a:picLocks noChangeAspect="1" noChangeArrowheads="1"/>
          </p:cNvPicPr>
          <p:nvPr/>
        </p:nvPicPr>
        <p:blipFill>
          <a:blip r:embed="rId3"/>
          <a:srcRect/>
          <a:stretch>
            <a:fillRect/>
          </a:stretch>
        </p:blipFill>
        <p:spPr bwMode="auto">
          <a:xfrm>
            <a:off x="14622941" y="1833568"/>
            <a:ext cx="2878249" cy="2079535"/>
          </a:xfrm>
          <a:prstGeom prst="rect">
            <a:avLst/>
          </a:prstGeom>
          <a:noFill/>
        </p:spPr>
      </p:pic>
      <p:pic>
        <p:nvPicPr>
          <p:cNvPr id="28675" name="Picture 3" descr="https://static-content.springer.com/image/prt%3A978-1-4020-6359-6%2F18/MediaObjects/978-1-4020-6359-6_18_Part_Fig37-3429_HTML.jpg"/>
          <p:cNvPicPr>
            <a:picLocks noChangeAspect="1" noChangeArrowheads="1"/>
          </p:cNvPicPr>
          <p:nvPr/>
        </p:nvPicPr>
        <p:blipFill>
          <a:blip r:embed="rId4"/>
          <a:srcRect/>
          <a:stretch>
            <a:fillRect/>
          </a:stretch>
        </p:blipFill>
        <p:spPr bwMode="auto">
          <a:xfrm>
            <a:off x="14641450" y="6125579"/>
            <a:ext cx="2944802" cy="1365962"/>
          </a:xfrm>
          <a:prstGeom prst="rect">
            <a:avLst/>
          </a:prstGeom>
          <a:noFill/>
        </p:spPr>
      </p:pic>
      <p:pic>
        <p:nvPicPr>
          <p:cNvPr id="28676" name="Picture 4" descr="http://cdn1.askiitians.com/Images/2014819-143149848-2270-paramoecium_opt.jpg"/>
          <p:cNvPicPr>
            <a:picLocks noChangeAspect="1" noChangeArrowheads="1"/>
          </p:cNvPicPr>
          <p:nvPr/>
        </p:nvPicPr>
        <p:blipFill>
          <a:blip r:embed="rId5"/>
          <a:srcRect/>
          <a:stretch>
            <a:fillRect/>
          </a:stretch>
        </p:blipFill>
        <p:spPr bwMode="auto">
          <a:xfrm>
            <a:off x="14678911" y="3960080"/>
            <a:ext cx="2864810" cy="2091311"/>
          </a:xfrm>
          <a:prstGeom prst="rect">
            <a:avLst/>
          </a:prstGeom>
          <a:noFill/>
        </p:spPr>
      </p:pic>
      <p:pic>
        <p:nvPicPr>
          <p:cNvPr id="28677" name="Picture 5" descr="http://static.wixstatic.com/media/3e1902_6df99efbe75b8d5bc3d76a5d92697b0f.gif_1024"/>
          <p:cNvPicPr>
            <a:picLocks noChangeAspect="1" noChangeArrowheads="1"/>
          </p:cNvPicPr>
          <p:nvPr/>
        </p:nvPicPr>
        <p:blipFill>
          <a:blip r:embed="rId6"/>
          <a:srcRect/>
          <a:stretch>
            <a:fillRect/>
          </a:stretch>
        </p:blipFill>
        <p:spPr bwMode="auto">
          <a:xfrm>
            <a:off x="14785791" y="7511356"/>
            <a:ext cx="2566544" cy="2341756"/>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647</TotalTime>
  <Words>533</Words>
  <Application>Microsoft Office PowerPoint</Application>
  <PresentationFormat>Custom</PresentationFormat>
  <Paragraphs>170</Paragraphs>
  <Slides>18</Slides>
  <Notes>11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GOD GIFT</cp:lastModifiedBy>
  <cp:revision>107</cp:revision>
  <dcterms:created xsi:type="dcterms:W3CDTF">2006-08-16T00:00:00Z</dcterms:created>
  <dcterms:modified xsi:type="dcterms:W3CDTF">2023-06-16T05:50:19Z</dcterms:modified>
</cp:coreProperties>
</file>